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f72d071c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77" name="Google Shape;377;gf72d071ce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930a92758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05" name="Google Shape;405;gf930a92758_0_3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930a92758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33" name="Google Shape;433;gf930a92758_0_3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930a92758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63" name="Google Shape;463;gf930a92758_0_40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930a92758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92" name="Google Shape;492;gf930a92758_0_43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72d071ced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21" name="Google Shape;521;gf72d071ced_1_3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36d9d69c1_2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50" name="Google Shape;550;gf36d9d69c1_2_47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f72d071ced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75" name="Google Shape;575;gf72d071ced_1_6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930a92758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24" name="Google Shape;624;gf930a92758_0_36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f930a9275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54" name="Google Shape;654;gf930a92758_0_4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36d9d69c1_2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01" name="Google Shape;101;gf36d9d69c1_2_4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f930a9275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78" name="Google Shape;678;gf930a92758_0_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36d9d69c1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37" name="Google Shape;137;gf36d9d69c1_2_3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94a8a638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9" name="Google Shape;169;gf94a8a6381_0_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94a8a6381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01" name="Google Shape;201;gf94a8a6381_0_4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94a8a638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34" name="Google Shape;234;gf94a8a6381_0_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36d9d69c1_2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66" name="Google Shape;266;gf36d9d69c1_2_7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30a9275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13" name="Google Shape;313;gf930a92758_0_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930a92758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45" name="Google Shape;345;gf930a92758_0_26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29.png"  /><Relationship Id="rId5" Type="http://schemas.openxmlformats.org/officeDocument/2006/relationships/image" Target="../media/image3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image" Target="../media/image33.png"  /><Relationship Id="rId7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5.png"  /><Relationship Id="rId5" Type="http://schemas.openxmlformats.org/officeDocument/2006/relationships/image" Target="../media/image36.png"  /><Relationship Id="rId6" Type="http://schemas.openxmlformats.org/officeDocument/2006/relationships/image" Target="../media/image3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8.png"  /><Relationship Id="rId5" Type="http://schemas.openxmlformats.org/officeDocument/2006/relationships/image" Target="../media/image41.png"  /><Relationship Id="rId6" Type="http://schemas.openxmlformats.org/officeDocument/2006/relationships/image" Target="../media/image4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4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10" Type="http://schemas.openxmlformats.org/officeDocument/2006/relationships/image" Target="../media/image49.png"  /><Relationship Id="rId11" Type="http://schemas.openxmlformats.org/officeDocument/2006/relationships/image" Target="../media/image50.png"  /><Relationship Id="rId12" Type="http://schemas.openxmlformats.org/officeDocument/2006/relationships/image" Target="../media/image50.png"  /><Relationship Id="rId13" Type="http://schemas.openxmlformats.org/officeDocument/2006/relationships/image" Target="../media/image51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Relationship Id="rId7" Type="http://schemas.openxmlformats.org/officeDocument/2006/relationships/image" Target="../media/image47.png"  /><Relationship Id="rId8" Type="http://schemas.openxmlformats.org/officeDocument/2006/relationships/image" Target="../media/image48.png"  /><Relationship Id="rId9" Type="http://schemas.openxmlformats.org/officeDocument/2006/relationships/image" Target="../media/image4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52.png"  /><Relationship Id="rId5" Type="http://schemas.openxmlformats.org/officeDocument/2006/relationships/image" Target="../media/image29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Relationship Id="rId8" Type="http://schemas.openxmlformats.org/officeDocument/2006/relationships/image" Target="../media/image55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Relationship Id="rId5" Type="http://schemas.openxmlformats.org/officeDocument/2006/relationships/image" Target="../media/image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Relationship Id="rId8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19.png"  /><Relationship Id="rId5" Type="http://schemas.openxmlformats.org/officeDocument/2006/relationships/image" Target="../media/image20.png"  /><Relationship Id="rId6" Type="http://schemas.openxmlformats.org/officeDocument/2006/relationships/image" Target="../media/image21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8f9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286250" y="1445986"/>
            <a:ext cx="3619500" cy="3556295"/>
          </a:xfrm>
          <a:prstGeom prst="round2SameRect">
            <a:avLst>
              <a:gd name="adj1" fmla="val 7116"/>
              <a:gd name="adj2" fmla="val 0"/>
            </a:avLst>
          </a:prstGeom>
          <a:solidFill>
            <a:srgbClr val="0bcd91"/>
          </a:solidFill>
          <a:ln w="41275" cap="flat" cmpd="sng">
            <a:solidFill>
              <a:srgbClr val="323f4f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7560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400">
                <a:solidFill>
                  <a:srgbClr val="ffffff"/>
                </a:solidFill>
                <a:latin typeface="맑은 고딕"/>
                <a:ea typeface="맑은 고딕"/>
              </a:rPr>
              <a:t>MiscThings</a:t>
            </a:r>
            <a:endParaRPr>
              <a:latin typeface="맑은 고딕"/>
              <a:ea typeface="맑은 고딕"/>
            </a:endParaRPr>
          </a:p>
        </p:txBody>
      </p:sp>
      <p:cxnSp>
        <p:nvCxnSpPr>
          <p:cNvPr id="85" name="Google Shape;85;p1"/>
          <p:cNvCxnSpPr/>
          <p:nvPr/>
        </p:nvCxnSpPr>
        <p:spPr>
          <a:xfrm>
            <a:off x="3410343" y="5002281"/>
            <a:ext cx="5371313" cy="0"/>
          </a:xfrm>
          <a:prstGeom prst="straightConnector1">
            <a:avLst/>
          </a:prstGeom>
          <a:noFill/>
          <a:ln w="41275" cap="flat" cmpd="sng">
            <a:solidFill>
              <a:srgbClr val="323f4f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86" name="Google Shape;86;p1"/>
          <p:cNvSpPr/>
          <p:nvPr/>
        </p:nvSpPr>
        <p:spPr>
          <a:xfrm>
            <a:off x="7639050" y="2395134"/>
            <a:ext cx="79277" cy="2484000"/>
          </a:xfrm>
          <a:prstGeom prst="roundRect">
            <a:avLst>
              <a:gd name="adj" fmla="val 50000"/>
            </a:avLst>
          </a:prstGeom>
          <a:solidFill>
            <a:schemeClr val="lt1">
              <a:alpha val="45880"/>
            </a:scheme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3600" b="1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3603659" y="2972714"/>
            <a:ext cx="4984682" cy="1053183"/>
          </a:xfrm>
          <a:prstGeom prst="roundRect">
            <a:avLst>
              <a:gd name="adj" fmla="val 14899"/>
            </a:avLst>
          </a:prstGeom>
          <a:solidFill>
            <a:schemeClr val="lt1"/>
          </a:solidFill>
          <a:ln w="34925" cap="flat" cmpd="sng">
            <a:solidFill>
              <a:srgbClr val="33c072"/>
            </a:solidFill>
            <a:prstDash val="solid"/>
            <a:miter/>
            <a:headEnd w="sm" len="sm"/>
            <a:tailEnd w="sm" len="sm"/>
          </a:ln>
          <a:effectLst>
            <a:outerShdw dist="50800" dir="5400000" algn="t" rotWithShape="0">
              <a:srgbClr val="000000">
                <a:alpha val="29800"/>
              </a:srgbClr>
            </a:outerShdw>
          </a:effectLst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600" b="1">
                <a:solidFill>
                  <a:srgbClr val="262626"/>
                </a:solidFill>
                <a:latin typeface="맑은 고딕"/>
                <a:ea typeface="맑은 고딕"/>
              </a:rPr>
              <a:t>전우 장터 플랫폼</a:t>
            </a:r>
            <a:endParaRPr sz="3600" b="1">
              <a:solidFill>
                <a:srgbClr val="262626"/>
              </a:solidFill>
              <a:latin typeface="맑은 고딕"/>
              <a:ea typeface="맑은 고딕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8328876" y="2713249"/>
            <a:ext cx="518929" cy="518929"/>
          </a:xfrm>
          <a:prstGeom prst="ellipse">
            <a:avLst/>
          </a:prstGeom>
          <a:solidFill>
            <a:srgbClr val="00b0f0"/>
          </a:solidFill>
          <a:ln w="158750" cap="flat" cmpd="sng">
            <a:solidFill>
              <a:srgbClr val="00b0f0">
                <a:alpha val="43920"/>
              </a:srgbClr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 rot="0">
            <a:off x="8404772" y="2789145"/>
            <a:ext cx="367135" cy="367135"/>
            <a:chOff x="1651388" y="2172798"/>
            <a:chExt cx="1083168" cy="1083168"/>
          </a:xfrm>
        </p:grpSpPr>
        <p:sp>
          <p:nvSpPr>
            <p:cNvPr id="90" name="Google Shape;90;p1"/>
            <p:cNvSpPr/>
            <p:nvPr/>
          </p:nvSpPr>
          <p:spPr>
            <a:xfrm>
              <a:off x="1651388" y="2172798"/>
              <a:ext cx="1083168" cy="108316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pic>
          <p:nvPicPr>
            <p:cNvPr id="91" name="Google Shape;91;p1"/>
            <p:cNvPicPr/>
            <p:nvPr/>
          </p:nvPicPr>
          <p:blipFill rotWithShape="1">
            <a:blip r:embed="rId3">
              <a:alphaModFix/>
            </a:blip>
            <a:srcRect/>
            <a:stretch>
              <a:fillRect/>
            </a:stretch>
          </p:blipFill>
          <p:spPr>
            <a:xfrm>
              <a:off x="1799711" y="2321121"/>
              <a:ext cx="786521" cy="7865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" name="Google Shape;92;p1"/>
          <p:cNvGrpSpPr/>
          <p:nvPr/>
        </p:nvGrpSpPr>
        <p:grpSpPr>
          <a:xfrm rot="0">
            <a:off x="7607642" y="4405309"/>
            <a:ext cx="142092" cy="388573"/>
            <a:chOff x="7527925" y="4580298"/>
            <a:chExt cx="208767" cy="388573"/>
          </a:xfrm>
        </p:grpSpPr>
        <p:sp>
          <p:nvSpPr>
            <p:cNvPr id="93" name="Google Shape;93;p1"/>
            <p:cNvSpPr/>
            <p:nvPr/>
          </p:nvSpPr>
          <p:spPr>
            <a:xfrm>
              <a:off x="7527925" y="4580298"/>
              <a:ext cx="208767" cy="388573"/>
            </a:xfrm>
            <a:prstGeom prst="roundRect">
              <a:avLst>
                <a:gd name="adj" fmla="val 50000"/>
              </a:avLst>
            </a:prstGeom>
            <a:solidFill>
              <a:schemeClr val="lt1">
                <a:alpha val="8471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7562823" y="4704057"/>
              <a:ext cx="144000" cy="36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7562823" y="4803872"/>
              <a:ext cx="144000" cy="36000"/>
            </a:xfrm>
            <a:prstGeom prst="roundRect">
              <a:avLst>
                <a:gd name="adj" fmla="val 50000"/>
              </a:avLst>
            </a:prstGeom>
            <a:solidFill>
              <a:srgbClr val="d8d8d8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1"/>
          <p:cNvSpPr/>
          <p:nvPr/>
        </p:nvSpPr>
        <p:spPr>
          <a:xfrm>
            <a:off x="4286250" y="1441622"/>
            <a:ext cx="3619500" cy="34946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2f2f2"/>
          </a:solidFill>
          <a:ln w="41275" cap="flat" cmpd="sng">
            <a:solidFill>
              <a:srgbClr val="323f4f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7560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6006000" y="1528537"/>
            <a:ext cx="180000" cy="180000"/>
          </a:xfrm>
          <a:prstGeom prst="ellipse">
            <a:avLst/>
          </a:prstGeom>
          <a:solidFill>
            <a:srgbClr val="262626"/>
          </a:solidFill>
          <a:ln w="41275" cap="flat" cmpd="sng">
            <a:solidFill>
              <a:srgbClr val="323f4f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3464850" y="5290100"/>
            <a:ext cx="5655083" cy="1302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b="1">
                <a:solidFill>
                  <a:srgbClr val="3f3f3f"/>
                </a:solidFill>
                <a:latin typeface="맑은 고딕"/>
                <a:ea typeface="맑은 고딕"/>
                <a:cs typeface="맑은 고딕"/>
                <a:sym typeface="맑은 고딕"/>
              </a:rPr>
              <a:t>2021 군장병 온라인 SW 해커톤</a:t>
            </a:r>
            <a:endParaRPr lang="en-US" sz="2800" b="1">
              <a:solidFill>
                <a:srgbClr val="3f3f3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b="1">
                <a:solidFill>
                  <a:srgbClr val="3f3f3f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 / IOT 플랫폼 발표자료</a:t>
            </a:r>
            <a:endParaRPr sz="2800" b="1">
              <a:solidFill>
                <a:srgbClr val="3f3f3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gf72d071ced_0_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380" name="Google Shape;380;gf72d071ced_0_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81" name="Google Shape;381;gf72d071ced_0_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2" name="Google Shape;382;gf72d071ced_0_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383" name="Google Shape;383;gf72d071ced_0_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84" name="Google Shape;384;gf72d071ced_0_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385" name="Google Shape;385;gf72d071ced_0_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gf72d071ced_0_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gf72d071ced_0_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gf72d071ced_0_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89" name="Google Shape;389;gf72d071ced_0_0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개발과정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개발 착수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390" name="Google Shape;390;gf72d071ced_0_0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391" name="Google Shape;391;gf72d071ced_0_0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392" name="Google Shape;392;gf72d071ced_0_0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393" name="Google Shape;393;gf72d071ced_0_0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394" name="Google Shape;394;gf72d071ced_0_0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95" name="Google Shape;395;gf72d071ced_0_0"/>
          <p:cNvSpPr/>
          <p:nvPr/>
        </p:nvSpPr>
        <p:spPr>
          <a:xfrm>
            <a:off x="421569" y="1420489"/>
            <a:ext cx="897600" cy="897600"/>
          </a:xfrm>
          <a:prstGeom prst="ellipse">
            <a:avLst/>
          </a:prstGeom>
          <a:solidFill>
            <a:srgbClr val="88e0d0"/>
          </a:solidFill>
          <a:ln w="2540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96" name="Google Shape;396;gf72d071ced_0_0"/>
          <p:cNvSpPr/>
          <p:nvPr/>
        </p:nvSpPr>
        <p:spPr>
          <a:xfrm>
            <a:off x="1667101" y="1432657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착수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계획 절차에 맞게 각 기술 개발 시행</a:t>
            </a:r>
            <a:endParaRPr/>
          </a:p>
        </p:txBody>
      </p:sp>
      <p:sp>
        <p:nvSpPr>
          <p:cNvPr id="397" name="Google Shape;397;gf72d071ced_0_0"/>
          <p:cNvSpPr/>
          <p:nvPr/>
        </p:nvSpPr>
        <p:spPr>
          <a:xfrm>
            <a:off x="730030" y="1676023"/>
            <a:ext cx="314850" cy="386555"/>
          </a:xfrm>
          <a:custGeom>
            <a:avLst/>
            <a:gd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98" name="Google Shape;398;gf72d071ced_0_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21575" y="2711750"/>
            <a:ext cx="3467950" cy="21592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399" name="Google Shape;399;gf72d071ced_0_0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4221850" y="2674825"/>
            <a:ext cx="2819217" cy="22330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400" name="Google Shape;400;gf72d071ced_0_0"/>
          <p:cNvSpPr/>
          <p:nvPr/>
        </p:nvSpPr>
        <p:spPr>
          <a:xfrm>
            <a:off x="1433863" y="5147925"/>
            <a:ext cx="4032061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개발계획에 따라 진행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WBS, 간트차트 활용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Notion을 통해, 작업자 간의 소통 진행 </a:t>
            </a:r>
            <a:endParaRPr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401" name="Google Shape;401;gf72d071ced_0_0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7500005" y="1320524"/>
            <a:ext cx="3649200" cy="35874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</p:pic>
      <p:sp>
        <p:nvSpPr>
          <p:cNvPr id="402" name="Google Shape;402;gf72d071ced_0_0"/>
          <p:cNvSpPr/>
          <p:nvPr/>
        </p:nvSpPr>
        <p:spPr>
          <a:xfrm>
            <a:off x="7288935" y="5191575"/>
            <a:ext cx="4071340" cy="102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코드서버 활용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 작업자가 작업한 내용을 확인,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변경 내용 즉시 확인 후, 작업 진행 </a:t>
            </a:r>
            <a:endParaRPr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gf930a92758_0_344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408" name="Google Shape;408;gf930a92758_0_344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09" name="Google Shape;409;gf930a92758_0_344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0" name="Google Shape;410;gf930a92758_0_344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411" name="Google Shape;411;gf930a92758_0_344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2" name="Google Shape;412;gf930a92758_0_344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413" name="Google Shape;413;gf930a92758_0_344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gf930a92758_0_344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gf930a92758_0_344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gf930a92758_0_344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17" name="Google Shape;417;gf930a92758_0_344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개발과정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개발 완료 후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418" name="Google Shape;418;gf930a92758_0_344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419" name="Google Shape;419;gf930a92758_0_344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420" name="Google Shape;420;gf930a92758_0_344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421" name="Google Shape;421;gf930a92758_0_344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422" name="Google Shape;422;gf930a92758_0_344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423" name="Google Shape;423;gf930a92758_0_344"/>
          <p:cNvSpPr/>
          <p:nvPr/>
        </p:nvSpPr>
        <p:spPr>
          <a:xfrm>
            <a:off x="3320186" y="1237016"/>
            <a:ext cx="897600" cy="897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53585b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24" name="Google Shape;424;gf930a92758_0_344"/>
          <p:cNvSpPr/>
          <p:nvPr/>
        </p:nvSpPr>
        <p:spPr>
          <a:xfrm>
            <a:off x="-986618" y="1355566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완료 후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서비스 배포 및 기능 검수 진행</a:t>
            </a:r>
            <a:endParaRPr/>
          </a:p>
        </p:txBody>
      </p:sp>
      <p:sp>
        <p:nvSpPr>
          <p:cNvPr id="425" name="Google Shape;425;gf930a92758_0_344"/>
          <p:cNvSpPr/>
          <p:nvPr/>
        </p:nvSpPr>
        <p:spPr>
          <a:xfrm>
            <a:off x="3611716" y="1538318"/>
            <a:ext cx="319811" cy="283538"/>
          </a:xfrm>
          <a:custGeom>
            <a:avLst/>
            <a:gd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3585b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426" name="Google Shape;426;gf930a92758_0_34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052725" y="2608037"/>
            <a:ext cx="4128300" cy="1938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427" name="Google Shape;427;gf930a92758_0_344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630325" y="2376288"/>
            <a:ext cx="4002950" cy="2401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428" name="Google Shape;428;gf930a92758_0_344"/>
          <p:cNvSpPr/>
          <p:nvPr/>
        </p:nvSpPr>
        <p:spPr>
          <a:xfrm>
            <a:off x="5378738" y="3499750"/>
            <a:ext cx="928500" cy="4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29" name="Google Shape;429;gf930a92758_0_344"/>
          <p:cNvSpPr/>
          <p:nvPr/>
        </p:nvSpPr>
        <p:spPr>
          <a:xfrm>
            <a:off x="1033275" y="5019725"/>
            <a:ext cx="3600000" cy="125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완료 후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일정 기간, 테스트 진행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검수 작업 진행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데모 버전 공개</a:t>
            </a:r>
            <a:endParaRPr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30" name="Google Shape;430;gf930a92758_0_344"/>
          <p:cNvSpPr/>
          <p:nvPr/>
        </p:nvSpPr>
        <p:spPr>
          <a:xfrm>
            <a:off x="7316875" y="5167250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도커 활용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컨테이너 이미지 제작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서비스 배포 용이</a:t>
            </a:r>
            <a:endParaRPr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gf930a92758_0_386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436" name="Google Shape;436;gf930a92758_0_386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37" name="Google Shape;437;gf930a92758_0_386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8" name="Google Shape;438;gf930a92758_0_386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439" name="Google Shape;439;gf930a92758_0_386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40" name="Google Shape;440;gf930a92758_0_386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441" name="Google Shape;441;gf930a92758_0_386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42;gf930a92758_0_386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43;gf930a92758_0_386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44;gf930a92758_0_386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45" name="Google Shape;445;gf930a92758_0_386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구성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 플랫폼 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446" name="Google Shape;446;gf930a92758_0_386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447" name="Google Shape;447;gf930a92758_0_386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448" name="Google Shape;448;gf930a92758_0_386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449" name="Google Shape;449;gf930a92758_0_386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450" name="Google Shape;450;gf930a92758_0_386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451" name="Google Shape;451;gf930a92758_0_386"/>
          <p:cNvGrpSpPr/>
          <p:nvPr/>
        </p:nvGrpSpPr>
        <p:grpSpPr>
          <a:xfrm rot="0">
            <a:off x="8894099" y="1479399"/>
            <a:ext cx="2755372" cy="4764459"/>
            <a:chOff x="9552757" y="3332135"/>
            <a:chExt cx="2271586" cy="4103401"/>
          </a:xfrm>
        </p:grpSpPr>
        <p:sp>
          <p:nvSpPr>
            <p:cNvPr id="452" name="Google Shape;452;gf930a92758_0_386"/>
            <p:cNvSpPr/>
            <p:nvPr/>
          </p:nvSpPr>
          <p:spPr>
            <a:xfrm>
              <a:off x="9552757" y="3332136"/>
              <a:ext cx="2271586" cy="41034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1">
                  <a:latin typeface="맑은 고딕"/>
                  <a:ea typeface="맑은 고딕"/>
                  <a:cs typeface="맑은 고딕"/>
                  <a:sym typeface="맑은 고딕"/>
                </a:rPr>
                <a:t>멤버 관련 기능 </a:t>
              </a:r>
              <a:endParaRPr lang="en-US"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로그인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로그아웃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회원가입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이메일 &amp; 비밀번호 변경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아이디 찾기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쪽지 기능 제공 (거래)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사용자들이, 보다 계정을 편리하고 용이하게 사용할 수 있도록 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다양한 기능을 제공합니다.</a:t>
              </a:r>
              <a:endParaRPr sz="1200"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53" name="Google Shape;453;gf930a92758_0_386"/>
            <p:cNvSpPr/>
            <p:nvPr/>
          </p:nvSpPr>
          <p:spPr>
            <a:xfrm>
              <a:off x="9552758" y="3332135"/>
              <a:ext cx="875606" cy="941901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54" name="Google Shape;454;gf930a92758_0_386"/>
            <p:cNvSpPr/>
            <p:nvPr/>
          </p:nvSpPr>
          <p:spPr>
            <a:xfrm rot="17899242">
              <a:off x="9656955" y="3462046"/>
              <a:ext cx="381883" cy="226219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455" name="Google Shape;455;gf930a92758_0_386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372151" y="1275925"/>
            <a:ext cx="3945198" cy="228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456" name="Google Shape;456;gf930a92758_0_38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21500" y="4071525"/>
            <a:ext cx="3795848" cy="20777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457" name="Google Shape;457;gf930a92758_0_38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4712325" y="1648975"/>
            <a:ext cx="3945202" cy="1539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cxnSp>
        <p:nvCxnSpPr>
          <p:cNvPr id="458" name="Google Shape;458;gf930a92758_0_386"/>
          <p:cNvCxnSpPr/>
          <p:nvPr/>
        </p:nvCxnSpPr>
        <p:spPr>
          <a:xfrm>
            <a:off x="372150" y="3783050"/>
            <a:ext cx="84105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459" name="Google Shape;459;gf930a92758_0_386"/>
          <p:cNvCxnSpPr/>
          <p:nvPr/>
        </p:nvCxnSpPr>
        <p:spPr>
          <a:xfrm flipH="1">
            <a:off x="4465539" y="1196886"/>
            <a:ext cx="10200" cy="519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460" name="Google Shape;460;gf930a92758_0_386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935850" y="3930526"/>
            <a:ext cx="3498141" cy="23597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gf930a92758_0_409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466" name="Google Shape;466;gf930a92758_0_409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67" name="Google Shape;467;gf930a92758_0_409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8" name="Google Shape;468;gf930a92758_0_409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469" name="Google Shape;469;gf930a92758_0_409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0" name="Google Shape;470;gf930a92758_0_409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471" name="Google Shape;471;gf930a92758_0_409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gf930a92758_0_409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gf930a92758_0_409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gf930a92758_0_409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5" name="Google Shape;475;gf930a92758_0_409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구성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 플랫폼 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476" name="Google Shape;476;gf930a92758_0_409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477" name="Google Shape;477;gf930a92758_0_409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478" name="Google Shape;478;gf930a92758_0_409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479" name="Google Shape;479;gf930a92758_0_409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480" name="Google Shape;480;gf930a92758_0_409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481" name="Google Shape;481;gf930a92758_0_409"/>
          <p:cNvGrpSpPr/>
          <p:nvPr/>
        </p:nvGrpSpPr>
        <p:grpSpPr>
          <a:xfrm rot="0">
            <a:off x="8894100" y="1479399"/>
            <a:ext cx="2450965" cy="4764459"/>
            <a:chOff x="9552758" y="3332135"/>
            <a:chExt cx="2110899" cy="4103401"/>
          </a:xfrm>
        </p:grpSpPr>
        <p:sp>
          <p:nvSpPr>
            <p:cNvPr id="482" name="Google Shape;482;gf930a92758_0_409"/>
            <p:cNvSpPr/>
            <p:nvPr/>
          </p:nvSpPr>
          <p:spPr>
            <a:xfrm>
              <a:off x="9552758" y="3332136"/>
              <a:ext cx="2110899" cy="41034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1">
                  <a:latin typeface="맑은 고딕"/>
                  <a:ea typeface="맑은 고딕"/>
                  <a:cs typeface="맑은 고딕"/>
                  <a:sym typeface="맑은 고딕"/>
                </a:rPr>
                <a:t>상품 관련 기능 </a:t>
              </a:r>
              <a:endParaRPr lang="en-US"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거래 확정 기능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상품 등록 및 삭제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상품 조회 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상품 검색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상품 필터링 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914400" marR="0" lvl="1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(도시, 소속 단위)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사용자들이 원하는 상품을</a:t>
              </a:r>
              <a:r>
                <a:rPr lang="ko-KR" altLang="en-US" sz="1200"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보다 쉽고, 빠르게 찾도록 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200">
                  <a:latin typeface="맑은 고딕"/>
                  <a:ea typeface="맑은 고딕"/>
                  <a:cs typeface="맑은 고딕"/>
                  <a:sym typeface="맑은 고딕"/>
                </a:rPr>
                <a:t>제작하였습니다</a:t>
              </a:r>
              <a:r>
                <a:rPr lang="en-US" altLang="ko-KR" sz="1200">
                  <a:latin typeface="맑은 고딕"/>
                  <a:ea typeface="맑은 고딕"/>
                  <a:cs typeface="맑은 고딕"/>
                  <a:sym typeface="맑은 고딕"/>
                </a:rPr>
                <a:t>.</a:t>
              </a:r>
              <a:endParaRPr lang="en-US" altLang="ko-KR" sz="1200"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83" name="Google Shape;483;gf930a92758_0_409"/>
            <p:cNvSpPr/>
            <p:nvPr/>
          </p:nvSpPr>
          <p:spPr>
            <a:xfrm>
              <a:off x="9552758" y="3332135"/>
              <a:ext cx="875606" cy="941901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84" name="Google Shape;484;gf930a92758_0_409"/>
            <p:cNvSpPr/>
            <p:nvPr/>
          </p:nvSpPr>
          <p:spPr>
            <a:xfrm rot="17899242">
              <a:off x="9656955" y="3462046"/>
              <a:ext cx="381883" cy="226219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cxnSp>
        <p:nvCxnSpPr>
          <p:cNvPr id="485" name="Google Shape;485;gf930a92758_0_409"/>
          <p:cNvCxnSpPr/>
          <p:nvPr/>
        </p:nvCxnSpPr>
        <p:spPr>
          <a:xfrm>
            <a:off x="372150" y="3783050"/>
            <a:ext cx="84105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486" name="Google Shape;486;gf930a92758_0_409"/>
          <p:cNvCxnSpPr/>
          <p:nvPr/>
        </p:nvCxnSpPr>
        <p:spPr>
          <a:xfrm flipH="1">
            <a:off x="4455039" y="1196886"/>
            <a:ext cx="20700" cy="25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487" name="Google Shape;487;gf930a92758_0_40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546125" y="1479400"/>
            <a:ext cx="3557626" cy="20141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488" name="Google Shape;488;gf930a92758_0_40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640625" y="3971300"/>
            <a:ext cx="3660026" cy="24614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489" name="Google Shape;489;gf930a92758_0_409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5065088" y="1324200"/>
            <a:ext cx="3144126" cy="216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gf930a92758_0_432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495" name="Google Shape;495;gf930a92758_0_43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96" name="Google Shape;496;gf930a92758_0_432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7" name="Google Shape;497;gf930a92758_0_432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498" name="Google Shape;498;gf930a92758_0_432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99" name="Google Shape;499;gf930a92758_0_432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500" name="Google Shape;500;gf930a92758_0_432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gf930a92758_0_432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gf930a92758_0_432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gf930a92758_0_432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04" name="Google Shape;504;gf930a92758_0_432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구성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 플랫폼 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505" name="Google Shape;505;gf930a92758_0_432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506" name="Google Shape;506;gf930a92758_0_432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507" name="Google Shape;507;gf930a92758_0_432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508" name="Google Shape;508;gf930a92758_0_432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509" name="Google Shape;509;gf930a92758_0_432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10" name="Google Shape;510;gf930a92758_0_432"/>
          <p:cNvGrpSpPr/>
          <p:nvPr/>
        </p:nvGrpSpPr>
        <p:grpSpPr>
          <a:xfrm rot="0">
            <a:off x="8919370" y="1479399"/>
            <a:ext cx="2668804" cy="4764459"/>
            <a:chOff x="9574522" y="3332135"/>
            <a:chExt cx="2298514" cy="4103401"/>
          </a:xfrm>
        </p:grpSpPr>
        <p:sp>
          <p:nvSpPr>
            <p:cNvPr id="511" name="Google Shape;511;gf930a92758_0_432"/>
            <p:cNvSpPr/>
            <p:nvPr/>
          </p:nvSpPr>
          <p:spPr>
            <a:xfrm>
              <a:off x="9574522" y="3332136"/>
              <a:ext cx="2298514" cy="41034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1">
                  <a:latin typeface="맑은 고딕"/>
                  <a:ea typeface="맑은 고딕"/>
                  <a:cs typeface="맑은 고딕"/>
                  <a:sym typeface="맑은 고딕"/>
                </a:rPr>
                <a:t>문의 관련 기능 </a:t>
              </a:r>
              <a:endParaRPr lang="en-US"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문의 등록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문의 답변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문의 조회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사용자가 악의적인 유저 혹은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악성 물건으로 인해 피해를 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보거나, 궁금한 점이 생겼을 경우, 이를 바로 해결할 수 있도록 문의 기능을 추가하였습니다.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12" name="Google Shape;512;gf930a92758_0_432"/>
            <p:cNvSpPr/>
            <p:nvPr/>
          </p:nvSpPr>
          <p:spPr>
            <a:xfrm>
              <a:off x="9574523" y="3332135"/>
              <a:ext cx="875606" cy="941901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13" name="Google Shape;513;gf930a92758_0_432"/>
            <p:cNvSpPr/>
            <p:nvPr/>
          </p:nvSpPr>
          <p:spPr>
            <a:xfrm rot="17899242">
              <a:off x="9678718" y="3462046"/>
              <a:ext cx="381883" cy="226218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cxnSp>
        <p:nvCxnSpPr>
          <p:cNvPr id="514" name="Google Shape;514;gf930a92758_0_432"/>
          <p:cNvCxnSpPr/>
          <p:nvPr/>
        </p:nvCxnSpPr>
        <p:spPr>
          <a:xfrm>
            <a:off x="372150" y="3783050"/>
            <a:ext cx="84105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515" name="Google Shape;515;gf930a92758_0_432"/>
          <p:cNvCxnSpPr/>
          <p:nvPr/>
        </p:nvCxnSpPr>
        <p:spPr>
          <a:xfrm>
            <a:off x="4475739" y="1196886"/>
            <a:ext cx="600" cy="25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516" name="Google Shape;516;gf930a92758_0_43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996800" y="4080075"/>
            <a:ext cx="4947701" cy="22373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517" name="Google Shape;517;gf930a92758_0_432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4731550" y="1667363"/>
            <a:ext cx="3719577" cy="1573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518" name="Google Shape;518;gf930a92758_0_432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119750" y="1309750"/>
            <a:ext cx="2474049" cy="22882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gf72d071ced_1_39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524" name="Google Shape;524;gf72d071ced_1_39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25" name="Google Shape;525;gf72d071ced_1_39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" name="Google Shape;526;gf72d071ced_1_39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527" name="Google Shape;527;gf72d071ced_1_39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8" name="Google Shape;528;gf72d071ced_1_39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529" name="Google Shape;529;gf72d071ced_1_39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gf72d071ced_1_39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1" name="Google Shape;531;gf72d071ced_1_39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2" name="Google Shape;532;gf72d071ced_1_39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33" name="Google Shape;533;gf72d071ced_1_39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구성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웹 플랫폼 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534" name="Google Shape;534;gf72d071ced_1_39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535" name="Google Shape;535;gf72d071ced_1_39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536" name="Google Shape;536;gf72d071ced_1_39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537" name="Google Shape;537;gf72d071ced_1_39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538" name="Google Shape;538;gf72d071ced_1_39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39" name="Google Shape;539;gf72d071ced_1_39"/>
          <p:cNvGrpSpPr/>
          <p:nvPr/>
        </p:nvGrpSpPr>
        <p:grpSpPr>
          <a:xfrm rot="0">
            <a:off x="9100176" y="1479399"/>
            <a:ext cx="2472412" cy="4764459"/>
            <a:chOff x="9730240" y="3332135"/>
            <a:chExt cx="2129370" cy="4103401"/>
          </a:xfrm>
        </p:grpSpPr>
        <p:sp>
          <p:nvSpPr>
            <p:cNvPr id="540" name="Google Shape;540;gf72d071ced_1_39"/>
            <p:cNvSpPr/>
            <p:nvPr/>
          </p:nvSpPr>
          <p:spPr>
            <a:xfrm>
              <a:off x="9730240" y="3332136"/>
              <a:ext cx="2129370" cy="41034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1">
                  <a:latin typeface="맑은 고딕"/>
                  <a:ea typeface="맑은 고딕"/>
                  <a:cs typeface="맑은 고딕"/>
                  <a:sym typeface="맑은 고딕"/>
                </a:rPr>
                <a:t>운영자 관련 기능 </a:t>
              </a:r>
              <a:endParaRPr lang="en-US"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상품 삭제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유저 삭제 (제제)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457200" marR="0" lvl="0" indent="-3048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Font typeface="맑은 고딕"/>
                <a:buChar char="-"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운영자 권한 부여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운영자가 신고를 받거나, 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악의적인 유저를 발견했을시에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이를 빠르게 처리할 수 있도록</a:t>
              </a:r>
              <a:endParaRPr lang="en-US" sz="1200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기능을 제공합니다.</a:t>
              </a:r>
              <a:endParaRPr sz="1200"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41" name="Google Shape;541;gf72d071ced_1_39"/>
            <p:cNvSpPr/>
            <p:nvPr/>
          </p:nvSpPr>
          <p:spPr>
            <a:xfrm>
              <a:off x="9730240" y="3332135"/>
              <a:ext cx="875606" cy="941901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42" name="Google Shape;542;gf72d071ced_1_39"/>
            <p:cNvSpPr/>
            <p:nvPr/>
          </p:nvSpPr>
          <p:spPr>
            <a:xfrm rot="17899242">
              <a:off x="9834437" y="3462046"/>
              <a:ext cx="381883" cy="226219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cxnSp>
        <p:nvCxnSpPr>
          <p:cNvPr id="543" name="Google Shape;543;gf72d071ced_1_39"/>
          <p:cNvCxnSpPr/>
          <p:nvPr/>
        </p:nvCxnSpPr>
        <p:spPr>
          <a:xfrm>
            <a:off x="372150" y="3783050"/>
            <a:ext cx="84105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544" name="Google Shape;544;gf72d071ced_1_39"/>
          <p:cNvCxnSpPr/>
          <p:nvPr/>
        </p:nvCxnSpPr>
        <p:spPr>
          <a:xfrm flipH="1">
            <a:off x="4465539" y="1196886"/>
            <a:ext cx="10200" cy="253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545" name="Google Shape;545;gf72d071ced_1_3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996800" y="4080075"/>
            <a:ext cx="4947701" cy="22373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546" name="Google Shape;546;gf72d071ced_1_3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4677050" y="1834048"/>
            <a:ext cx="4105600" cy="1260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547" name="Google Shape;547;gf72d071ced_1_39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39525" y="1280213"/>
            <a:ext cx="3924726" cy="23683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gf36d9d69c1_2_472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553" name="Google Shape;553;gf36d9d69c1_2_47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54" name="Google Shape;554;gf36d9d69c1_2_472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5" name="Google Shape;555;gf36d9d69c1_2_472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556" name="Google Shape;556;gf36d9d69c1_2_472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7" name="Google Shape;557;gf36d9d69c1_2_472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558" name="Google Shape;558;gf36d9d69c1_2_472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gf36d9d69c1_2_472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gf36d9d69c1_2_472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gf36d9d69c1_2_472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62" name="Google Shape;562;gf36d9d69c1_2_472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구성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상품 보관함 구성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563" name="Google Shape;563;gf36d9d69c1_2_472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564" name="Google Shape;564;gf36d9d69c1_2_472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565" name="Google Shape;565;gf36d9d69c1_2_472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566" name="Google Shape;566;gf36d9d69c1_2_472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567" name="Google Shape;567;gf36d9d69c1_2_472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568" name="Google Shape;568;gf36d9d69c1_2_472"/>
          <p:cNvGrpSpPr/>
          <p:nvPr/>
        </p:nvGrpSpPr>
        <p:grpSpPr>
          <a:xfrm rot="0">
            <a:off x="7877425" y="1479399"/>
            <a:ext cx="2374218" cy="4764459"/>
            <a:chOff x="8677144" y="3332135"/>
            <a:chExt cx="2044800" cy="4103401"/>
          </a:xfrm>
        </p:grpSpPr>
        <p:sp>
          <p:nvSpPr>
            <p:cNvPr id="569" name="Google Shape;569;gf36d9d69c1_2_472"/>
            <p:cNvSpPr/>
            <p:nvPr/>
          </p:nvSpPr>
          <p:spPr>
            <a:xfrm>
              <a:off x="8677144" y="3332136"/>
              <a:ext cx="2044800" cy="41034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1">
                  <a:latin typeface="맑은 고딕"/>
                  <a:ea typeface="맑은 고딕"/>
                  <a:cs typeface="맑은 고딕"/>
                  <a:sym typeface="맑은 고딕"/>
                </a:rPr>
                <a:t>상품 보관함 구성도</a:t>
              </a:r>
              <a:endParaRPr lang="en-US" sz="1600" b="1"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latin typeface="맑은 고딕"/>
                  <a:ea typeface="맑은 고딕"/>
                  <a:cs typeface="맑은 고딕"/>
                  <a:sym typeface="맑은 고딕"/>
                </a:rPr>
                <a:t>QR 리더기를 통해 판매자와 구매자의 QR코드를 판독 후 사물함을 열어줄 수 있도록 하였습니다.</a:t>
              </a:r>
              <a:endParaRPr sz="1200"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70" name="Google Shape;570;gf36d9d69c1_2_472"/>
            <p:cNvSpPr/>
            <p:nvPr/>
          </p:nvSpPr>
          <p:spPr>
            <a:xfrm>
              <a:off x="8677144" y="3332135"/>
              <a:ext cx="875606" cy="941901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53585b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71" name="Google Shape;571;gf36d9d69c1_2_472"/>
            <p:cNvSpPr/>
            <p:nvPr/>
          </p:nvSpPr>
          <p:spPr>
            <a:xfrm rot="17899242">
              <a:off x="8781341" y="3462046"/>
              <a:ext cx="381883" cy="226219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572" name="Google Shape;572;gf36d9d69c1_2_47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464050" y="1809975"/>
            <a:ext cx="5898475" cy="410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gf72d071ced_1_62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578" name="Google Shape;578;gf72d071ced_1_6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579" name="Google Shape;579;gf72d071ced_1_62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0" name="Google Shape;580;gf72d071ced_1_62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581" name="Google Shape;581;gf72d071ced_1_62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2" name="Google Shape;582;gf72d071ced_1_62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583" name="Google Shape;583;gf72d071ced_1_62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gf72d071ced_1_62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gf72d071ced_1_62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gf72d071ced_1_62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87" name="Google Shape;587;gf72d071ced_1_62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구성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rgbClr val="7f7f7f"/>
                  </a:solidFill>
                  <a:latin typeface="맑은 고딕"/>
                  <a:ea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sym typeface="맑은 고딕"/>
                </a:rPr>
                <a:t>프로젝트 시나리오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588" name="Google Shape;588;gf72d071ced_1_62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589" name="Google Shape;589;gf72d071ced_1_62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590" name="Google Shape;590;gf72d071ced_1_62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591" name="Google Shape;591;gf72d071ced_1_62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592" name="Google Shape;592;gf72d071ced_1_62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593" name="Google Shape;593;gf72d071ced_1_6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27213" y="3971650"/>
            <a:ext cx="1249350" cy="12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f72d071ced_1_62"/>
          <p:cNvSpPr/>
          <p:nvPr/>
        </p:nvSpPr>
        <p:spPr>
          <a:xfrm>
            <a:off x="727212" y="5402250"/>
            <a:ext cx="13305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상품 등록 진행</a:t>
            </a:r>
            <a:endParaRPr/>
          </a:p>
        </p:txBody>
      </p:sp>
      <p:pic>
        <p:nvPicPr>
          <p:cNvPr id="595" name="Google Shape;595;gf72d071ced_1_62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020013" y="4024400"/>
            <a:ext cx="1149250" cy="11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f72d071ced_1_62"/>
          <p:cNvSpPr/>
          <p:nvPr/>
        </p:nvSpPr>
        <p:spPr>
          <a:xfrm>
            <a:off x="2759563" y="5402250"/>
            <a:ext cx="15582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상품 구매 의사 알림</a:t>
            </a:r>
            <a:endParaRPr/>
          </a:p>
        </p:txBody>
      </p:sp>
      <p:cxnSp>
        <p:nvCxnSpPr>
          <p:cNvPr id="597" name="Google Shape;597;gf72d071ced_1_62"/>
          <p:cNvCxnSpPr>
            <a:stCxn id="593" idx="3"/>
          </p:cNvCxnSpPr>
          <p:nvPr/>
        </p:nvCxnSpPr>
        <p:spPr>
          <a:xfrm>
            <a:off x="1976563" y="4596325"/>
            <a:ext cx="783000" cy="5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98" name="Google Shape;598;gf72d071ced_1_62"/>
          <p:cNvSpPr/>
          <p:nvPr/>
        </p:nvSpPr>
        <p:spPr>
          <a:xfrm>
            <a:off x="5145112" y="5402250"/>
            <a:ext cx="1679700" cy="388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의사소통 진행</a:t>
            </a:r>
            <a:endParaRPr lang="en-US"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(쪽지 활용 가능)</a:t>
            </a:r>
            <a:endParaRPr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599" name="Google Shape;599;gf72d071ced_1_62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5372600" y="4061675"/>
            <a:ext cx="1069288" cy="10692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0" name="Google Shape;600;gf72d071ced_1_62"/>
          <p:cNvCxnSpPr/>
          <p:nvPr/>
        </p:nvCxnSpPr>
        <p:spPr>
          <a:xfrm>
            <a:off x="4613763" y="4584775"/>
            <a:ext cx="525300" cy="2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601" name="Google Shape;601;gf72d071ced_1_62"/>
          <p:cNvSpPr/>
          <p:nvPr/>
        </p:nvSpPr>
        <p:spPr>
          <a:xfrm>
            <a:off x="7200737" y="5402250"/>
            <a:ext cx="1679700" cy="388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거래 완료 </a:t>
            </a:r>
            <a:endParaRPr lang="en-US"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(플랫폼 전달)</a:t>
            </a:r>
            <a:endParaRPr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602" name="Google Shape;602;gf72d071ced_1_62"/>
          <p:cNvCxnSpPr/>
          <p:nvPr/>
        </p:nvCxnSpPr>
        <p:spPr>
          <a:xfrm>
            <a:off x="6675438" y="4584775"/>
            <a:ext cx="525300" cy="2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pic>
        <p:nvPicPr>
          <p:cNvPr id="603" name="Google Shape;603;gf72d071ced_1_62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7620138" y="4175875"/>
            <a:ext cx="840900" cy="84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gf72d071ced_1_62"/>
          <p:cNvCxnSpPr/>
          <p:nvPr/>
        </p:nvCxnSpPr>
        <p:spPr>
          <a:xfrm>
            <a:off x="8997713" y="4587475"/>
            <a:ext cx="525300" cy="23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pic>
        <p:nvPicPr>
          <p:cNvPr id="605" name="Google Shape;605;gf72d071ced_1_62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9928038" y="3933775"/>
            <a:ext cx="1330500" cy="13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gf72d071ced_1_62"/>
          <p:cNvSpPr/>
          <p:nvPr/>
        </p:nvSpPr>
        <p:spPr>
          <a:xfrm>
            <a:off x="9753450" y="5402250"/>
            <a:ext cx="1679700" cy="388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보관함 거래 여부 확인</a:t>
            </a:r>
            <a:endParaRPr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607" name="Google Shape;607;gf72d071ced_1_62"/>
          <p:cNvCxnSpPr/>
          <p:nvPr/>
        </p:nvCxnSpPr>
        <p:spPr>
          <a:xfrm rot="10800000">
            <a:off x="9523000" y="3410888"/>
            <a:ext cx="511500" cy="66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608" name="Google Shape;608;gf72d071ced_1_62"/>
          <p:cNvCxnSpPr/>
          <p:nvPr/>
        </p:nvCxnSpPr>
        <p:spPr>
          <a:xfrm rot="10800000" flipH="1">
            <a:off x="10740712" y="3347150"/>
            <a:ext cx="96900" cy="541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pic>
        <p:nvPicPr>
          <p:cNvPr id="609" name="Google Shape;609;gf72d071ced_1_62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3103538" y="1739675"/>
            <a:ext cx="1249350" cy="12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gf72d071ced_1_62"/>
          <p:cNvSpPr/>
          <p:nvPr/>
        </p:nvSpPr>
        <p:spPr>
          <a:xfrm>
            <a:off x="3047563" y="3083363"/>
            <a:ext cx="1566200" cy="345637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택배사 연계 </a:t>
            </a:r>
            <a:endParaRPr lang="en-US"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(부대 외)</a:t>
            </a:r>
            <a:endParaRPr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611" name="Google Shape;611;gf72d071ced_1_62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5562150" y="1739675"/>
            <a:ext cx="1249350" cy="12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f72d071ced_1_62"/>
          <p:cNvSpPr/>
          <p:nvPr/>
        </p:nvSpPr>
        <p:spPr>
          <a:xfrm>
            <a:off x="5506175" y="3083363"/>
            <a:ext cx="15582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보관함 거래 진행</a:t>
            </a:r>
            <a:endParaRPr/>
          </a:p>
        </p:txBody>
      </p:sp>
      <p:pic>
        <p:nvPicPr>
          <p:cNvPr id="613" name="Google Shape;613;gf72d071ced_1_62"/>
          <p:cNvPicPr/>
          <p:nvPr/>
        </p:nvPicPr>
        <p:blipFill rotWithShape="1">
          <a:blip r:embed="rId11">
            <a:alphaModFix/>
          </a:blip>
          <a:stretch>
            <a:fillRect/>
          </a:stretch>
        </p:blipFill>
        <p:spPr>
          <a:xfrm>
            <a:off x="10164488" y="1522750"/>
            <a:ext cx="1249350" cy="12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f72d071ced_1_62"/>
          <p:cNvSpPr/>
          <p:nvPr/>
        </p:nvSpPr>
        <p:spPr>
          <a:xfrm>
            <a:off x="9949312" y="2865225"/>
            <a:ext cx="1679700" cy="388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거래 완료!</a:t>
            </a:r>
            <a:endParaRPr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615" name="Google Shape;615;gf72d071ced_1_62"/>
          <p:cNvPicPr/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708700" y="1739663"/>
            <a:ext cx="1069275" cy="10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f72d071ced_1_62"/>
          <p:cNvPicPr/>
          <p:nvPr/>
        </p:nvPicPr>
        <p:blipFill rotWithShape="1">
          <a:blip r:embed="rId13">
            <a:alphaModFix/>
          </a:blip>
          <a:stretch>
            <a:fillRect/>
          </a:stretch>
        </p:blipFill>
        <p:spPr>
          <a:xfrm>
            <a:off x="8209275" y="1924063"/>
            <a:ext cx="1069275" cy="10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f72d071ced_1_62"/>
          <p:cNvSpPr/>
          <p:nvPr/>
        </p:nvSpPr>
        <p:spPr>
          <a:xfrm>
            <a:off x="7964800" y="3083363"/>
            <a:ext cx="15582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QR 발급</a:t>
            </a:r>
            <a:endParaRPr/>
          </a:p>
        </p:txBody>
      </p:sp>
      <p:cxnSp>
        <p:nvCxnSpPr>
          <p:cNvPr id="618" name="Google Shape;618;gf72d071ced_1_62"/>
          <p:cNvCxnSpPr/>
          <p:nvPr/>
        </p:nvCxnSpPr>
        <p:spPr>
          <a:xfrm flipH="1">
            <a:off x="7050288" y="2538450"/>
            <a:ext cx="762900" cy="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619" name="Google Shape;619;gf72d071ced_1_62"/>
          <p:cNvCxnSpPr/>
          <p:nvPr/>
        </p:nvCxnSpPr>
        <p:spPr>
          <a:xfrm flipH="1">
            <a:off x="4576075" y="2456750"/>
            <a:ext cx="762900" cy="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620" name="Google Shape;620;gf72d071ced_1_62"/>
          <p:cNvCxnSpPr/>
          <p:nvPr/>
        </p:nvCxnSpPr>
        <p:spPr>
          <a:xfrm flipH="1">
            <a:off x="1995900" y="2456763"/>
            <a:ext cx="762900" cy="3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621" name="Google Shape;621;gf72d071ced_1_62"/>
          <p:cNvSpPr/>
          <p:nvPr/>
        </p:nvSpPr>
        <p:spPr>
          <a:xfrm>
            <a:off x="563000" y="2954313"/>
            <a:ext cx="1679700" cy="388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거래 완료!</a:t>
            </a:r>
            <a:endParaRPr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gf930a92758_0_363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627" name="Google Shape;627;gf930a92758_0_363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28" name="Google Shape;628;gf930a92758_0_363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9" name="Google Shape;629;gf930a92758_0_363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630" name="Google Shape;630;gf930a92758_0_363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31" name="Google Shape;631;gf930a92758_0_363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632" name="Google Shape;632;gf930a92758_0_363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3" name="Google Shape;633;gf930a92758_0_363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4" name="Google Shape;634;gf930a92758_0_363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Google Shape;635;gf930a92758_0_363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36" name="Google Shape;636;gf930a92758_0_363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구성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기술 스택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637" name="Google Shape;637;gf930a92758_0_363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638" name="Google Shape;638;gf930a92758_0_363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639" name="Google Shape;639;gf930a92758_0_363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640" name="Google Shape;640;gf930a92758_0_363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641" name="Google Shape;641;gf930a92758_0_363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642" name="Google Shape;642;gf930a92758_0_363"/>
          <p:cNvSpPr/>
          <p:nvPr/>
        </p:nvSpPr>
        <p:spPr>
          <a:xfrm>
            <a:off x="730950" y="1531100"/>
            <a:ext cx="10730100" cy="4200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43" name="Google Shape;643;gf930a92758_0_363"/>
          <p:cNvSpPr/>
          <p:nvPr/>
        </p:nvSpPr>
        <p:spPr>
          <a:xfrm>
            <a:off x="6678100" y="2843375"/>
            <a:ext cx="4401000" cy="231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bdd5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44" name="Google Shape;644;gf930a92758_0_363"/>
          <p:cNvSpPr/>
          <p:nvPr/>
        </p:nvSpPr>
        <p:spPr>
          <a:xfrm>
            <a:off x="1280300" y="2843375"/>
            <a:ext cx="4401000" cy="231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bcd9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45" name="Google Shape;645;gf930a92758_0_363"/>
          <p:cNvSpPr/>
          <p:nvPr/>
        </p:nvSpPr>
        <p:spPr>
          <a:xfrm>
            <a:off x="958676" y="2140975"/>
            <a:ext cx="1773900" cy="51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b="1">
                <a:solidFill>
                  <a:srgbClr val="3f3f3f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 플랫폼</a:t>
            </a:r>
            <a:endParaRPr sz="2000">
              <a:solidFill>
                <a:srgbClr val="3f3f3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46" name="Google Shape;646;gf930a92758_0_363"/>
          <p:cNvSpPr/>
          <p:nvPr/>
        </p:nvSpPr>
        <p:spPr>
          <a:xfrm>
            <a:off x="6267875" y="2187050"/>
            <a:ext cx="2418900" cy="517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 b="1">
                <a:solidFill>
                  <a:srgbClr val="3f3f3f"/>
                </a:solidFill>
                <a:latin typeface="맑은 고딕"/>
                <a:ea typeface="맑은 고딕"/>
                <a:cs typeface="맑은 고딕"/>
                <a:sym typeface="맑은 고딕"/>
              </a:rPr>
              <a:t>IOT (보관함)</a:t>
            </a:r>
            <a:endParaRPr sz="2000">
              <a:solidFill>
                <a:srgbClr val="3f3f3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647" name="Google Shape;647;gf930a92758_0_363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7926100" y="3352925"/>
            <a:ext cx="19050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f930a92758_0_363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712075" y="1825693"/>
            <a:ext cx="1969225" cy="92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f930a92758_0_363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2226825" y="2982525"/>
            <a:ext cx="2072700" cy="107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0" name="Google Shape;650;gf930a92758_0_363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3799575" y="3946600"/>
            <a:ext cx="1529700" cy="1079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1" name="Google Shape;651;gf930a92758_0_363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1459825" y="4219100"/>
            <a:ext cx="1616100" cy="672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gf930a92758_0_42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657" name="Google Shape;657;gf930a92758_0_42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58" name="Google Shape;658;gf930a92758_0_42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9" name="Google Shape;659;gf930a92758_0_42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660" name="Google Shape;660;gf930a92758_0_42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61" name="Google Shape;661;gf930a92758_0_42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662" name="Google Shape;662;gf930a92758_0_42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3" name="Google Shape;663;gf930a92758_0_42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4" name="Google Shape;664;gf930a92758_0_42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5" name="Google Shape;665;gf930a92758_0_42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66" name="Google Shape;666;gf930a92758_0_42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사용 기술 및 오픈소스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4200" b="1" i="0" u="none" strike="noStrike" cap="none">
                <a:solidFill>
                  <a:srgbClr val="262626"/>
                </a:solidFill>
                <a:latin typeface="맑은 고딕"/>
                <a:ea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667" name="Google Shape;667;gf930a92758_0_42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668" name="Google Shape;668;gf930a92758_0_42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669" name="Google Shape;669;gf930a92758_0_42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670" name="Google Shape;670;gf930a92758_0_42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671" name="Google Shape;671;gf930a92758_0_42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672" name="Google Shape;672;gf930a92758_0_4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966125" y="1881073"/>
            <a:ext cx="4467000" cy="1251800"/>
          </a:xfrm>
          <a:prstGeom prst="flowChartProcess">
            <a:avLst/>
          </a:prstGeom>
          <a:noFill/>
          <a:ln w="9525" cap="flat" cmpd="sng">
            <a:solidFill>
              <a:srgbClr val="262626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673" name="Google Shape;673;gf930a92758_0_42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6379550" y="1713163"/>
            <a:ext cx="4518900" cy="1587600"/>
          </a:xfrm>
          <a:prstGeom prst="flowChartProcess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674" name="Google Shape;674;gf930a92758_0_42"/>
          <p:cNvSpPr/>
          <p:nvPr/>
        </p:nvSpPr>
        <p:spPr>
          <a:xfrm>
            <a:off x="1441925" y="3874400"/>
            <a:ext cx="4187592" cy="1994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PHP QR Code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PHP QR을 제작하기 위해 사용한 오픈소스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PHP로 구현된 QR Code Generator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전우장터 백엔드와 연동이 용이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제공하는 함수들을 이용하여, 빠르게 QR Code 제작 가능.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75" name="Google Shape;675;gf930a92758_0_42"/>
          <p:cNvSpPr/>
          <p:nvPr/>
        </p:nvSpPr>
        <p:spPr>
          <a:xfrm>
            <a:off x="6541250" y="3874400"/>
            <a:ext cx="4357200" cy="2239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Zay Shop Template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프론트엔드의 틀을 잡고, 빠른 백엔드 개발을 위해 사용한 오픈소스.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Bootstrap &amp; HTML &amp; CSS 구성으로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반응형 템플릿 제공.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모바일 및 데스크탑  사용 가능.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gf36d9d69c1_2_41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04" name="Google Shape;104;gf36d9d69c1_2_41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05" name="Google Shape;105;gf36d9d69c1_2_41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" name="Google Shape;106;gf36d9d69c1_2_41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107" name="Google Shape;107;gf36d9d69c1_2_41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8" name="Google Shape;108;gf36d9d69c1_2_41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109" name="Google Shape;109;gf36d9d69c1_2_41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0" name="Google Shape;110;gf36d9d69c1_2_41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1" name="Google Shape;111;gf36d9d69c1_2_41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2" name="Google Shape;112;gf36d9d69c1_2_41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13" name="Google Shape;113;gf36d9d69c1_2_410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목차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14" name="Google Shape;114;gf36d9d69c1_2_410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115" name="Google Shape;115;gf36d9d69c1_2_410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116" name="Google Shape;116;gf36d9d69c1_2_410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117" name="Google Shape;117;gf36d9d69c1_2_410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118" name="Google Shape;118;gf36d9d69c1_2_410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119" name="Google Shape;119;gf36d9d69c1_2_410"/>
          <p:cNvGrpSpPr/>
          <p:nvPr/>
        </p:nvGrpSpPr>
        <p:grpSpPr>
          <a:xfrm rot="0">
            <a:off x="1706841" y="1727248"/>
            <a:ext cx="1860552" cy="4037750"/>
            <a:chOff x="1531823" y="3298790"/>
            <a:chExt cx="2184003" cy="4739700"/>
          </a:xfrm>
        </p:grpSpPr>
        <p:sp>
          <p:nvSpPr>
            <p:cNvPr id="120" name="Google Shape;120;gf36d9d69c1_2_410"/>
            <p:cNvSpPr/>
            <p:nvPr/>
          </p:nvSpPr>
          <p:spPr>
            <a:xfrm>
              <a:off x="1531826" y="3298790"/>
              <a:ext cx="2184000" cy="47397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1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프로젝트 소개</a:t>
              </a:r>
              <a:endParaRPr sz="1600"/>
            </a:p>
          </p:txBody>
        </p:sp>
        <p:sp>
          <p:nvSpPr>
            <p:cNvPr id="121" name="Google Shape;121;gf36d9d69c1_2_410"/>
            <p:cNvSpPr/>
            <p:nvPr/>
          </p:nvSpPr>
          <p:spPr>
            <a:xfrm>
              <a:off x="1531823" y="3298790"/>
              <a:ext cx="1011640" cy="1088266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cc4125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22" name="Google Shape;122;gf36d9d69c1_2_410"/>
            <p:cNvSpPr/>
            <p:nvPr/>
          </p:nvSpPr>
          <p:spPr>
            <a:xfrm rot="17894248">
              <a:off x="1651904" y="3448766"/>
              <a:ext cx="440975" cy="261245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23" name="Google Shape;123;gf36d9d69c1_2_410"/>
          <p:cNvGrpSpPr/>
          <p:nvPr/>
        </p:nvGrpSpPr>
        <p:grpSpPr>
          <a:xfrm rot="0">
            <a:off x="4012766" y="1727248"/>
            <a:ext cx="1860552" cy="4037750"/>
            <a:chOff x="4059731" y="3298790"/>
            <a:chExt cx="2184003" cy="4739700"/>
          </a:xfrm>
        </p:grpSpPr>
        <p:sp>
          <p:nvSpPr>
            <p:cNvPr id="124" name="Google Shape;124;gf36d9d69c1_2_410"/>
            <p:cNvSpPr/>
            <p:nvPr/>
          </p:nvSpPr>
          <p:spPr>
            <a:xfrm>
              <a:off x="4059734" y="3298790"/>
              <a:ext cx="2184000" cy="47397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1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개발과정 소개</a:t>
              </a:r>
              <a:endParaRPr sz="1600"/>
            </a:p>
          </p:txBody>
        </p:sp>
        <p:sp>
          <p:nvSpPr>
            <p:cNvPr id="125" name="Google Shape;125;gf36d9d69c1_2_410"/>
            <p:cNvSpPr/>
            <p:nvPr/>
          </p:nvSpPr>
          <p:spPr>
            <a:xfrm>
              <a:off x="4059731" y="3298790"/>
              <a:ext cx="1011640" cy="1088266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e69138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26" name="Google Shape;126;gf36d9d69c1_2_410"/>
            <p:cNvSpPr/>
            <p:nvPr/>
          </p:nvSpPr>
          <p:spPr>
            <a:xfrm rot="17894248">
              <a:off x="4179813" y="3448766"/>
              <a:ext cx="440975" cy="261245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27" name="Google Shape;127;gf36d9d69c1_2_410"/>
          <p:cNvGrpSpPr/>
          <p:nvPr/>
        </p:nvGrpSpPr>
        <p:grpSpPr>
          <a:xfrm rot="0">
            <a:off x="6318703" y="1727248"/>
            <a:ext cx="1860552" cy="4037750"/>
            <a:chOff x="8008082" y="3119896"/>
            <a:chExt cx="2184003" cy="4739700"/>
          </a:xfrm>
        </p:grpSpPr>
        <p:sp>
          <p:nvSpPr>
            <p:cNvPr id="128" name="Google Shape;128;gf36d9d69c1_2_410"/>
            <p:cNvSpPr/>
            <p:nvPr/>
          </p:nvSpPr>
          <p:spPr>
            <a:xfrm>
              <a:off x="8008085" y="3119896"/>
              <a:ext cx="2184000" cy="47397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1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프로젝트 구성</a:t>
              </a:r>
              <a:endParaRPr sz="1600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29" name="Google Shape;129;gf36d9d69c1_2_410"/>
            <p:cNvSpPr/>
            <p:nvPr/>
          </p:nvSpPr>
          <p:spPr>
            <a:xfrm>
              <a:off x="8008082" y="3119896"/>
              <a:ext cx="1011640" cy="1088266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f1c232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30" name="Google Shape;130;gf36d9d69c1_2_410"/>
            <p:cNvSpPr/>
            <p:nvPr/>
          </p:nvSpPr>
          <p:spPr>
            <a:xfrm rot="17894248">
              <a:off x="8128163" y="3269872"/>
              <a:ext cx="440975" cy="261245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31" name="Google Shape;131;gf36d9d69c1_2_410"/>
          <p:cNvGrpSpPr/>
          <p:nvPr/>
        </p:nvGrpSpPr>
        <p:grpSpPr>
          <a:xfrm rot="0">
            <a:off x="8624616" y="1727248"/>
            <a:ext cx="1860552" cy="4037750"/>
            <a:chOff x="9115548" y="2941002"/>
            <a:chExt cx="2184003" cy="4739700"/>
          </a:xfrm>
        </p:grpSpPr>
        <p:sp>
          <p:nvSpPr>
            <p:cNvPr id="132" name="Google Shape;132;gf36d9d69c1_2_410"/>
            <p:cNvSpPr/>
            <p:nvPr/>
          </p:nvSpPr>
          <p:spPr>
            <a:xfrm>
              <a:off x="9115551" y="2941002"/>
              <a:ext cx="2184000" cy="4739700"/>
            </a:xfrm>
            <a:prstGeom prst="roundRect">
              <a:avLst>
                <a:gd name="adj" fmla="val 13279"/>
              </a:avLst>
            </a:prstGeom>
            <a:solidFill>
              <a:schemeClr val="lt1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  <a:effectLst>
              <a:outerShdw blurRad="63500" dist="12700" dir="2700000" algn="tl" rotWithShape="0">
                <a:srgbClr val="000000">
                  <a:alpha val="40000"/>
                </a:srgbClr>
              </a:outerShdw>
            </a:effectLst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1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기대효과 </a:t>
              </a:r>
              <a:endParaRPr lang="en-US" sz="1600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1600" b="1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&amp;</a:t>
              </a:r>
              <a:r>
                <a:rPr lang="en-US" sz="1600" b="1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endParaRPr lang="en-US" sz="1600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1600" b="1">
                  <a:solidFill>
                    <a:srgbClr val="595959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경쟁력</a:t>
              </a:r>
              <a:endParaRPr lang="ko-KR" altLang="en-US" sz="1600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33" name="Google Shape;133;gf36d9d69c1_2_410"/>
            <p:cNvSpPr/>
            <p:nvPr/>
          </p:nvSpPr>
          <p:spPr>
            <a:xfrm>
              <a:off x="9115548" y="2941002"/>
              <a:ext cx="1011640" cy="1088266"/>
            </a:xfrm>
            <a:custGeom>
              <a:avLst/>
              <a:gdLst/>
              <a:rect l="l" t="t" r="r" b="b"/>
              <a:pathLst>
                <a:path w="344388" h="344388" extrusionOk="0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6aa84f"/>
            </a:solidFill>
            <a:ln w="12700" cap="flat" cmpd="sng">
              <a:solidFill>
                <a:srgbClr val="53585b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34" name="Google Shape;134;gf36d9d69c1_2_410"/>
            <p:cNvSpPr/>
            <p:nvPr/>
          </p:nvSpPr>
          <p:spPr>
            <a:xfrm rot="17894248">
              <a:off x="9235629" y="3090977"/>
              <a:ext cx="440975" cy="261245"/>
            </a:xfrm>
            <a:custGeom>
              <a:avLst/>
              <a:gdLst/>
              <a:rect l="l" t="t" r="r" b="b"/>
              <a:pathLst>
                <a:path w="261614" h="160794" extrusionOk="0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457200" marR="0" lvl="1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200" b="1" i="0" u="none" strike="noStrike" cap="none">
                <a:solidFill>
                  <a:srgbClr val="00bdd5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gf930a92758_0_4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681" name="Google Shape;681;gf930a92758_0_4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682" name="Google Shape;682;gf930a92758_0_4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3" name="Google Shape;683;gf930a92758_0_4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684" name="Google Shape;684;gf930a92758_0_4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5" name="Google Shape;685;gf930a92758_0_4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686" name="Google Shape;686;gf930a92758_0_4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gf930a92758_0_4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8" name="Google Shape;688;gf930a92758_0_4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9" name="Google Shape;689;gf930a92758_0_4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690" name="Google Shape;690;gf930a92758_0_4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기대효과 </a:t>
              </a:r>
              <a:r>
                <a:rPr lang="en-US" altLang="ko-KR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&amp;</a:t>
              </a:r>
              <a:r>
                <a:rPr lang="ko-KR" alt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 경쟁력</a:t>
              </a:r>
              <a:endParaRPr lang="ko-KR" alt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4200" b="1" i="0" u="none" strike="noStrike" cap="none">
                <a:solidFill>
                  <a:srgbClr val="262626"/>
                </a:solidFill>
                <a:latin typeface="맑은 고딕"/>
                <a:ea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691" name="Google Shape;691;gf930a92758_0_4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692" name="Google Shape;692;gf930a92758_0_4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693" name="Google Shape;693;gf930a92758_0_4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694" name="Google Shape;694;gf930a92758_0_4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695" name="Google Shape;695;gf930a92758_0_4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696" name="Google Shape;696;gf930a92758_0_4"/>
          <p:cNvSpPr/>
          <p:nvPr/>
        </p:nvSpPr>
        <p:spPr>
          <a:xfrm>
            <a:off x="719150" y="1530925"/>
            <a:ext cx="4949100" cy="4077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기대효과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u="sng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경제적 효과</a:t>
            </a:r>
            <a:endParaRPr lang="en-US"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전우장터가 실제로 사용된다면, 부대 내 중고거래를 통해, 많은 분들이 중고거래를 진행함으로써, 경제적 효과를 가져올 수 있습니다. 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u="sng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부대내, 외 연결 &amp; 소통 공간 조성 효과</a:t>
            </a:r>
            <a:endParaRPr lang="en-US"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전우장터는 부대 외의 거래 또한 가정하고 제작된 플랫폼으로써, 다양한 소속의 분들이 소통함으로써 하나의 친목을 다질 수 있는 공간이 될 수 있습니다.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u="sng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비대면 거래를 통한 코로나 예방</a:t>
            </a:r>
            <a:endParaRPr lang="en-US"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전우장터 플랫폼은 기본적으로 보관함 거래를 통해 중고 거래가 진행되기에,</a:t>
            </a:r>
            <a:r>
              <a:rPr lang="ko-KR" alt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 </a:t>
            </a: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최대한 접촉을 피하는 방식으로 거래를 진행할 수 있으므로, 이를 통해 코로나 예방에 도움을 줄 수 있습니다.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97" name="Google Shape;697;gf930a92758_0_4"/>
          <p:cNvSpPr/>
          <p:nvPr/>
        </p:nvSpPr>
        <p:spPr>
          <a:xfrm>
            <a:off x="6523750" y="1103575"/>
            <a:ext cx="4893300" cy="4932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경쟁력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u="sng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안전한 중고거래 &amp; 플랫폼 구성</a:t>
            </a:r>
            <a:endParaRPr lang="en-US"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전우장터는 안전한 플랫폼, 중고거래에 초점을 두고 개발이 된 만큼,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SQL Injection, XSS 공격과 같은 웹해킹 공격에도 안전하며,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유저의 패스워드는 모두 단방향 해시 함수를 이용하여 암호화됩니다.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u="sng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개발문서 &amp; 설계의 구체성</a:t>
            </a:r>
            <a:endParaRPr lang="en-US"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전우장터는 개발 시작부터 끝까지, 문서화 및 설계를 진행하면서 개발이 진행되었습니다. 그런 만큼, 개발과 관련된 다양한 산출물을 낼 수 있었으며, 체계적으로 개발이 진행될 수 있었습니다.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r>
              <a:rPr lang="en-US" sz="1200" u="sng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보관함 및 플랫폼의 활용 가능성</a:t>
            </a:r>
            <a:endParaRPr lang="en-US"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endParaRPr sz="1200" u="sng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전우장터가 제공하는 웹사이트 및 보관함 서비스의 경우, 현재 제공하는 중고 장터 플랫폼만이 아닌, 추가적으로 보관함 서비스를 제공하거나 웹페이지의 기능들을 활용하여 하나의 소통 공간으로 만들어나갈 수 있는 발전 가능성을 가지고 있습니다.</a:t>
            </a: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698" name="Google Shape;698;gf930a92758_0_4"/>
          <p:cNvCxnSpPr/>
          <p:nvPr/>
        </p:nvCxnSpPr>
        <p:spPr>
          <a:xfrm>
            <a:off x="6082189" y="736086"/>
            <a:ext cx="27600" cy="52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gf36d9d69c1_2_34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40" name="Google Shape;140;gf36d9d69c1_2_34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1" name="Google Shape;141;gf36d9d69c1_2_34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" name="Google Shape;142;gf36d9d69c1_2_34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143" name="Google Shape;143;gf36d9d69c1_2_34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4" name="Google Shape;144;gf36d9d69c1_2_34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145" name="Google Shape;145;gf36d9d69c1_2_34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gf36d9d69c1_2_34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gf36d9d69c1_2_34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" name="Google Shape;148;gf36d9d69c1_2_34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9" name="Google Shape;149;gf36d9d69c1_2_34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소개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8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프로젝트 팀원 소개 - MiscThings 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50" name="Google Shape;150;gf36d9d69c1_2_34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151" name="Google Shape;151;gf36d9d69c1_2_34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152" name="Google Shape;152;gf36d9d69c1_2_34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153" name="Google Shape;153;gf36d9d69c1_2_34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154" name="Google Shape;154;gf36d9d69c1_2_34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55" name="Google Shape;155;gf36d9d69c1_2_34"/>
          <p:cNvSpPr/>
          <p:nvPr/>
        </p:nvSpPr>
        <p:spPr>
          <a:xfrm>
            <a:off x="2188577" y="4469775"/>
            <a:ext cx="33084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공군 제 3훈련비행단 정보보호병 </a:t>
            </a:r>
            <a:endParaRPr lang="en-US"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프론트엔드 &amp; 백엔드 담당</a:t>
            </a:r>
            <a:endParaRPr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6" name="Google Shape;156;gf36d9d69c1_2_34"/>
          <p:cNvSpPr/>
          <p:nvPr/>
        </p:nvSpPr>
        <p:spPr>
          <a:xfrm>
            <a:off x="6402977" y="4469775"/>
            <a:ext cx="35226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공군 제 31방공통제전대 정보보호병</a:t>
            </a:r>
            <a:endParaRPr lang="en-US"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(코드, 서비스) 서버, 백엔드 &amp; IOT 담당</a:t>
            </a:r>
            <a:endParaRPr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59" name="Google Shape;159;gf36d9d69c1_2_34"/>
          <p:cNvSpPr/>
          <p:nvPr/>
        </p:nvSpPr>
        <p:spPr>
          <a:xfrm>
            <a:off x="3184193" y="4266808"/>
            <a:ext cx="1180500" cy="276000"/>
          </a:xfrm>
          <a:prstGeom prst="roundRect">
            <a:avLst>
              <a:gd name="adj" fmla="val 50000"/>
            </a:avLst>
          </a:prstGeom>
          <a:solidFill>
            <a:srgbClr val="53585b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이창엽</a:t>
            </a:r>
            <a:endParaRPr/>
          </a:p>
        </p:txBody>
      </p:sp>
      <p:sp>
        <p:nvSpPr>
          <p:cNvPr id="160" name="Google Shape;160;gf36d9d69c1_2_34"/>
          <p:cNvSpPr/>
          <p:nvPr/>
        </p:nvSpPr>
        <p:spPr>
          <a:xfrm>
            <a:off x="7574018" y="4266808"/>
            <a:ext cx="1180500" cy="276000"/>
          </a:xfrm>
          <a:prstGeom prst="roundRect">
            <a:avLst>
              <a:gd name="adj" fmla="val 50000"/>
            </a:avLst>
          </a:prstGeom>
          <a:solidFill>
            <a:srgbClr val="53585b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이진우</a:t>
            </a:r>
            <a:endParaRPr/>
          </a:p>
        </p:txBody>
      </p:sp>
      <p:pic>
        <p:nvPicPr>
          <p:cNvPr id="161" name="Google Shape;161;gf36d9d69c1_2_3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2527643" y="1665033"/>
            <a:ext cx="2493600" cy="2493600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</p:pic>
      <p:sp>
        <p:nvSpPr>
          <p:cNvPr id="163" name="Google Shape;163;gf36d9d69c1_2_34"/>
          <p:cNvSpPr/>
          <p:nvPr/>
        </p:nvSpPr>
        <p:spPr>
          <a:xfrm>
            <a:off x="4197468" y="1527033"/>
            <a:ext cx="1180500" cy="276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팀장</a:t>
            </a:r>
            <a:endParaRPr/>
          </a:p>
        </p:txBody>
      </p:sp>
      <p:sp>
        <p:nvSpPr>
          <p:cNvPr id="165" name="Google Shape;165;gf36d9d69c1_2_34"/>
          <p:cNvSpPr/>
          <p:nvPr/>
        </p:nvSpPr>
        <p:spPr>
          <a:xfrm>
            <a:off x="2120252" y="5357300"/>
            <a:ext cx="33084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대구가톨릭대학교 재학생</a:t>
            </a:r>
            <a:endParaRPr lang="en-US"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창원시 해커톤 으뜸상 수상</a:t>
            </a:r>
            <a:endParaRPr lang="en-US"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KDFS 2021 3위</a:t>
            </a:r>
            <a:endParaRPr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66" name="Google Shape;166;gf36d9d69c1_2_34"/>
          <p:cNvSpPr/>
          <p:nvPr/>
        </p:nvSpPr>
        <p:spPr>
          <a:xfrm>
            <a:off x="6510077" y="5357300"/>
            <a:ext cx="33084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대구대학교 재학생</a:t>
            </a:r>
            <a:endParaRPr lang="en-US"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호스팅 서비스 제공 경험 존재</a:t>
            </a:r>
            <a:endParaRPr lang="en-US"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300" b="1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KDFS 2021 3위</a:t>
            </a:r>
            <a:endParaRPr sz="1300" b="1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67" name="Google Shape;161;gf36d9d69c1_2_34"/>
          <p:cNvPicPr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17468" y="1665033"/>
            <a:ext cx="2493600" cy="2493600"/>
          </a:xfrm>
          <a:prstGeom prst="ellipse">
            <a:avLst/>
          </a:prstGeom>
          <a:noFill/>
          <a:ln>
            <a:solidFill>
              <a:schemeClr val="dk1"/>
            </a:solidFill>
          </a:ln>
        </p:spPr>
      </p:pic>
      <p:sp>
        <p:nvSpPr>
          <p:cNvPr id="164" name="Google Shape;164;gf36d9d69c1_2_34"/>
          <p:cNvSpPr/>
          <p:nvPr/>
        </p:nvSpPr>
        <p:spPr>
          <a:xfrm>
            <a:off x="8451143" y="1527033"/>
            <a:ext cx="1180500" cy="276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rPr>
              <a:t>팀원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gf94a8a6381_0_26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172" name="Google Shape;172;gf94a8a6381_0_26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73" name="Google Shape;173;gf94a8a6381_0_26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Google Shape;174;gf94a8a6381_0_26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175" name="Google Shape;175;gf94a8a6381_0_26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6" name="Google Shape;176;gf94a8a6381_0_26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177" name="Google Shape;177;gf94a8a6381_0_26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gf94a8a6381_0_26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gf94a8a6381_0_26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gf94a8a6381_0_26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1" name="Google Shape;181;gf94a8a6381_0_26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소개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프로젝트 테마 (1)</a:t>
              </a: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182" name="Google Shape;182;gf94a8a6381_0_26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183" name="Google Shape;183;gf94a8a6381_0_26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184" name="Google Shape;184;gf94a8a6381_0_26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185" name="Google Shape;185;gf94a8a6381_0_26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186" name="Google Shape;186;gf94a8a6381_0_26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187" name="Google Shape;187;gf94a8a6381_0_26"/>
          <p:cNvPicPr/>
          <p:nvPr/>
        </p:nvPicPr>
        <p:blipFill rotWithShape="1">
          <a:blip r:embed="rId4">
            <a:alphaModFix/>
          </a:blip>
          <a:srcRect t="-30050" b="30050"/>
          <a:stretch>
            <a:fillRect/>
          </a:stretch>
        </p:blipFill>
        <p:spPr>
          <a:xfrm>
            <a:off x="480475" y="202457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</p:pic>
      <p:sp>
        <p:nvSpPr>
          <p:cNvPr id="188" name="Google Shape;188;gf94a8a6381_0_26"/>
          <p:cNvSpPr txBox="1"/>
          <p:nvPr/>
        </p:nvSpPr>
        <p:spPr>
          <a:xfrm>
            <a:off x="480475" y="4886550"/>
            <a:ext cx="2275450" cy="72937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>
                <a:latin typeface="맑은 고딕"/>
                <a:ea typeface="맑은 고딕"/>
                <a:cs typeface="맑은 고딕"/>
                <a:sym typeface="맑은 고딕"/>
              </a:rPr>
              <a:t>한 선임의 “말”에서 </a:t>
            </a:r>
            <a:endParaRPr lang="en-US" sz="1800" b="1"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>
                <a:latin typeface="맑은 고딕"/>
                <a:ea typeface="맑은 고딕"/>
                <a:cs typeface="맑은 고딕"/>
                <a:sym typeface="맑은 고딕"/>
              </a:rPr>
              <a:t>시작된 프로젝트</a:t>
            </a:r>
            <a:endParaRPr sz="1800" b="1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89" name="Google Shape;189;gf94a8a6381_0_26"/>
          <p:cNvSpPr/>
          <p:nvPr/>
        </p:nvSpPr>
        <p:spPr>
          <a:xfrm>
            <a:off x="3430721" y="4701900"/>
            <a:ext cx="23637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군 내에 마땅한 중고거래 플랫폼이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존재하지 않았기에,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이에 따라 주제를 결정했습니다.</a:t>
            </a:r>
            <a:endParaRPr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0" name="Google Shape;190;gf94a8a6381_0_26"/>
          <p:cNvSpPr/>
          <p:nvPr/>
        </p:nvSpPr>
        <p:spPr>
          <a:xfrm>
            <a:off x="6144325" y="4701900"/>
            <a:ext cx="26319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기존 존재하던 일부 장터의 경우,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안전 및 사기 위험으로 인해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중단</a:t>
            </a:r>
            <a:r>
              <a:rPr lang="ko-KR" alt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된 적이 있습니다</a:t>
            </a:r>
            <a:r>
              <a:rPr lang="en-US" altLang="ko-KR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.</a:t>
            </a:r>
            <a:endParaRPr lang="en-US" altLang="ko-KR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그렇기에, 이를 고려해서 진행했습니다.</a:t>
            </a:r>
            <a:endParaRPr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1" name="Google Shape;191;gf94a8a6381_0_26"/>
          <p:cNvSpPr/>
          <p:nvPr/>
        </p:nvSpPr>
        <p:spPr>
          <a:xfrm>
            <a:off x="6735979" y="4266808"/>
            <a:ext cx="1278696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안전한 중고거래</a:t>
            </a:r>
            <a:endParaRPr/>
          </a:p>
        </p:txBody>
      </p:sp>
      <p:sp>
        <p:nvSpPr>
          <p:cNvPr id="192" name="Google Shape;192;gf94a8a6381_0_26"/>
          <p:cNvSpPr/>
          <p:nvPr/>
        </p:nvSpPr>
        <p:spPr>
          <a:xfrm>
            <a:off x="8923807" y="4701900"/>
            <a:ext cx="2471716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주변에서의 중고거래 플랫폼에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대한 필요성을 강하게 느끼게 되어,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주제를 선정하게 되었습니다.</a:t>
            </a:r>
            <a:endParaRPr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93" name="Google Shape;193;gf94a8a6381_0_26"/>
          <p:cNvSpPr/>
          <p:nvPr/>
        </p:nvSpPr>
        <p:spPr>
          <a:xfrm>
            <a:off x="9515390" y="4266808"/>
            <a:ext cx="11805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필요성</a:t>
            </a:r>
            <a:endParaRPr/>
          </a:p>
        </p:txBody>
      </p:sp>
      <p:sp>
        <p:nvSpPr>
          <p:cNvPr id="194" name="Google Shape;194;gf94a8a6381_0_26"/>
          <p:cNvSpPr/>
          <p:nvPr/>
        </p:nvSpPr>
        <p:spPr>
          <a:xfrm>
            <a:off x="3920825" y="4266808"/>
            <a:ext cx="148725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거래 플랫폼의 부재</a:t>
            </a:r>
            <a:endParaRPr/>
          </a:p>
        </p:txBody>
      </p:sp>
      <p:sp>
        <p:nvSpPr>
          <p:cNvPr id="195" name="Google Shape;195;gf94a8a6381_0_26"/>
          <p:cNvSpPr txBox="1"/>
          <p:nvPr/>
        </p:nvSpPr>
        <p:spPr>
          <a:xfrm>
            <a:off x="1411400" y="1388600"/>
            <a:ext cx="2431050" cy="54115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i="1" u="sng">
                <a:latin typeface="맑은 고딕"/>
                <a:ea typeface="맑은 고딕"/>
                <a:cs typeface="맑은 고딕"/>
                <a:sym typeface="맑은 고딕"/>
              </a:rPr>
              <a:t>이번에 하나 산 물건이 있는데.. </a:t>
            </a:r>
            <a:endParaRPr lang="en-US" sz="1200" b="1" i="1" u="sng"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i="1" u="sng">
                <a:latin typeface="맑은 고딕"/>
                <a:ea typeface="맑은 고딕"/>
                <a:cs typeface="맑은 고딕"/>
                <a:sym typeface="맑은 고딕"/>
              </a:rPr>
              <a:t>쓸 곳이 없네..?</a:t>
            </a:r>
            <a:endParaRPr sz="1200" b="1" i="1" u="sng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196" name="Google Shape;196;gf94a8a6381_0_26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842450" y="2345575"/>
            <a:ext cx="1644000" cy="16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f94a8a6381_0_26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9253425" y="2315350"/>
            <a:ext cx="1704450" cy="17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f94a8a6381_0_26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447250" y="2218700"/>
            <a:ext cx="1789650" cy="17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gf94a8a6381_0_48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04" name="Google Shape;204;gf94a8a6381_0_48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05" name="Google Shape;205;gf94a8a6381_0_48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6" name="Google Shape;206;gf94a8a6381_0_48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207" name="Google Shape;207;gf94a8a6381_0_48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8" name="Google Shape;208;gf94a8a6381_0_48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209" name="Google Shape;209;gf94a8a6381_0_48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" name="Google Shape;210;gf94a8a6381_0_48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1" name="Google Shape;211;gf94a8a6381_0_48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" name="Google Shape;212;gf94a8a6381_0_48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13" name="Google Shape;213;gf94a8a6381_0_48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소개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프로젝트 테마 (2)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214" name="Google Shape;214;gf94a8a6381_0_48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215" name="Google Shape;215;gf94a8a6381_0_48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216" name="Google Shape;216;gf94a8a6381_0_48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217" name="Google Shape;217;gf94a8a6381_0_48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218" name="Google Shape;218;gf94a8a6381_0_48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219" name="Google Shape;219;gf94a8a6381_0_48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435825" y="2024575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</p:pic>
      <p:sp>
        <p:nvSpPr>
          <p:cNvPr id="220" name="Google Shape;220;gf94a8a6381_0_48"/>
          <p:cNvSpPr txBox="1"/>
          <p:nvPr/>
        </p:nvSpPr>
        <p:spPr>
          <a:xfrm>
            <a:off x="831843" y="4672875"/>
            <a:ext cx="1493964" cy="10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첫째도 안전, </a:t>
            </a:r>
            <a:endParaRPr lang="en-US"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둘째도 안전,</a:t>
            </a:r>
            <a:endParaRPr lang="en-US" sz="1800" b="1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t>셋째도 안전.</a:t>
            </a:r>
            <a:endParaRPr sz="1800" b="1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21" name="Google Shape;221;gf94a8a6381_0_48"/>
          <p:cNvSpPr/>
          <p:nvPr/>
        </p:nvSpPr>
        <p:spPr>
          <a:xfrm>
            <a:off x="3435920" y="4672875"/>
            <a:ext cx="2481534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정보보호병으로 구성된 팀인만큼,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SQL Injection, XSS 공격과 같은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웹해킹 공격 기법을 막을 수 있도록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개발을 진행했습니다.</a:t>
            </a:r>
            <a:endParaRPr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22" name="Google Shape;222;gf94a8a6381_0_48"/>
          <p:cNvSpPr/>
          <p:nvPr/>
        </p:nvSpPr>
        <p:spPr>
          <a:xfrm>
            <a:off x="4027579" y="4237783"/>
            <a:ext cx="11805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공격 방지</a:t>
            </a:r>
            <a:endParaRPr/>
          </a:p>
        </p:txBody>
      </p:sp>
      <p:sp>
        <p:nvSpPr>
          <p:cNvPr id="223" name="Google Shape;223;gf94a8a6381_0_48"/>
          <p:cNvSpPr/>
          <p:nvPr/>
        </p:nvSpPr>
        <p:spPr>
          <a:xfrm>
            <a:off x="8987782" y="4672875"/>
            <a:ext cx="23637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거래하는 과정에서,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문제가 발생하지 않도록,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권한 부분에 신경을 써서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개발을 진행하였습니다.</a:t>
            </a:r>
            <a:endParaRPr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24" name="Google Shape;224;gf94a8a6381_0_48"/>
          <p:cNvSpPr/>
          <p:nvPr/>
        </p:nvSpPr>
        <p:spPr>
          <a:xfrm>
            <a:off x="9515476" y="4237775"/>
            <a:ext cx="1465413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거래시, 사기 예방</a:t>
            </a:r>
            <a:endParaRPr/>
          </a:p>
        </p:txBody>
      </p:sp>
      <p:sp>
        <p:nvSpPr>
          <p:cNvPr id="225" name="Google Shape;225;gf94a8a6381_0_48"/>
          <p:cNvSpPr/>
          <p:nvPr/>
        </p:nvSpPr>
        <p:spPr>
          <a:xfrm>
            <a:off x="6179859" y="4672875"/>
            <a:ext cx="23637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패스워드와 같이 중요 정보,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해시 함수를 통해,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본래 정보를 확인할 수 없도록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단방향 해시 함수 사용 했습니다.</a:t>
            </a:r>
            <a:endParaRPr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26" name="Google Shape;226;gf94a8a6381_0_48"/>
          <p:cNvSpPr/>
          <p:nvPr/>
        </p:nvSpPr>
        <p:spPr>
          <a:xfrm>
            <a:off x="6771516" y="4237783"/>
            <a:ext cx="11805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암호화 진행</a:t>
            </a:r>
            <a:endParaRPr/>
          </a:p>
        </p:txBody>
      </p:sp>
      <p:sp>
        <p:nvSpPr>
          <p:cNvPr id="227" name="Google Shape;227;gf94a8a6381_0_48"/>
          <p:cNvSpPr txBox="1"/>
          <p:nvPr/>
        </p:nvSpPr>
        <p:spPr>
          <a:xfrm>
            <a:off x="1619425" y="1655275"/>
            <a:ext cx="1650000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i="1" u="sng">
                <a:latin typeface="맑은 고딕"/>
                <a:ea typeface="맑은 고딕"/>
                <a:cs typeface="맑은 고딕"/>
                <a:sym typeface="맑은 고딕"/>
              </a:rPr>
              <a:t>You Shall Not Pass! </a:t>
            </a:r>
            <a:endParaRPr sz="1200" b="1" i="1" u="sng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28" name="Google Shape;228;gf94a8a6381_0_4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631575" y="2181325"/>
            <a:ext cx="1972500" cy="19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f94a8a6381_0_48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4184875" y="2548225"/>
            <a:ext cx="1238700" cy="12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f94a8a6381_0_48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9225988" y="2024575"/>
            <a:ext cx="1887275" cy="18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f94a8a6381_0_48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6567088" y="2319625"/>
            <a:ext cx="1695900" cy="16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gf94a8a6381_0_7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37" name="Google Shape;237;gf94a8a6381_0_7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38" name="Google Shape;238;gf94a8a6381_0_7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9" name="Google Shape;239;gf94a8a6381_0_7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240" name="Google Shape;240;gf94a8a6381_0_7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1" name="Google Shape;241;gf94a8a6381_0_7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242" name="Google Shape;242;gf94a8a6381_0_7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gf94a8a6381_0_7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gf94a8a6381_0_7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gf94a8a6381_0_7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46" name="Google Shape;246;gf94a8a6381_0_70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프로젝트 소개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프로젝트 테마 (3)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247" name="Google Shape;247;gf94a8a6381_0_70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248" name="Google Shape;248;gf94a8a6381_0_70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249" name="Google Shape;249;gf94a8a6381_0_70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250" name="Google Shape;250;gf94a8a6381_0_70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251" name="Google Shape;251;gf94a8a6381_0_70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pic>
        <p:nvPicPr>
          <p:cNvPr id="252" name="Google Shape;252;gf94a8a6381_0_7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528200" y="2286000"/>
            <a:ext cx="2286000" cy="22860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</p:pic>
      <p:sp>
        <p:nvSpPr>
          <p:cNvPr id="253" name="Google Shape;253;gf94a8a6381_0_70"/>
          <p:cNvSpPr txBox="1"/>
          <p:nvPr/>
        </p:nvSpPr>
        <p:spPr>
          <a:xfrm>
            <a:off x="731900" y="5077775"/>
            <a:ext cx="2082300" cy="461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800" b="1">
                <a:latin typeface="맑은 고딕"/>
                <a:ea typeface="맑은 고딕"/>
                <a:cs typeface="맑은 고딕"/>
                <a:sym typeface="맑은 고딕"/>
              </a:rPr>
              <a:t>비대면 거래 중점</a:t>
            </a:r>
            <a:endParaRPr sz="1800" b="1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54" name="Google Shape;254;gf94a8a6381_0_70"/>
          <p:cNvSpPr/>
          <p:nvPr/>
        </p:nvSpPr>
        <p:spPr>
          <a:xfrm>
            <a:off x="3430721" y="4701900"/>
            <a:ext cx="23637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보관함을 이용하여,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최대한 판매자와 상품자가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만나는 일 없이, 거래를 마치도록 유도하고자 하였습니다.</a:t>
            </a:r>
            <a:endParaRPr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55" name="Google Shape;255;gf94a8a6381_0_70"/>
          <p:cNvSpPr/>
          <p:nvPr/>
        </p:nvSpPr>
        <p:spPr>
          <a:xfrm>
            <a:off x="6144321" y="4701900"/>
            <a:ext cx="23637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타 부대와 거래를 진행하더라도,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보관함과 택배사 연계를 통해,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다른 부대와도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거래를 할 수 있도록 하였습니다.</a:t>
            </a:r>
            <a:endParaRPr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56" name="Google Shape;256;gf94a8a6381_0_70"/>
          <p:cNvSpPr/>
          <p:nvPr/>
        </p:nvSpPr>
        <p:spPr>
          <a:xfrm>
            <a:off x="6660625" y="4211897"/>
            <a:ext cx="1331100" cy="3858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타 부대와도</a:t>
            </a:r>
            <a:endParaRPr lang="en-US"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걱정없이.</a:t>
            </a:r>
            <a:endParaRPr sz="1050" b="1">
              <a:solidFill>
                <a:srgbClr val="53585b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57" name="Google Shape;257;gf94a8a6381_0_70"/>
          <p:cNvSpPr/>
          <p:nvPr/>
        </p:nvSpPr>
        <p:spPr>
          <a:xfrm>
            <a:off x="8987607" y="4701900"/>
            <a:ext cx="2363700" cy="1096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누구나, 쉽게 사용하고,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친절한 플랫폼을 만들고자 </a:t>
            </a:r>
            <a:endParaRPr lang="en-US"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1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rPr>
              <a:t>노력하였습니다.</a:t>
            </a:r>
            <a:endParaRPr sz="1100">
              <a:solidFill>
                <a:srgbClr val="7f7f7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58" name="Google Shape;258;gf94a8a6381_0_70"/>
          <p:cNvSpPr/>
          <p:nvPr/>
        </p:nvSpPr>
        <p:spPr>
          <a:xfrm>
            <a:off x="9579190" y="4266808"/>
            <a:ext cx="11805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누구나, 쉽게</a:t>
            </a:r>
            <a:endParaRPr/>
          </a:p>
        </p:txBody>
      </p:sp>
      <p:sp>
        <p:nvSpPr>
          <p:cNvPr id="259" name="Google Shape;259;gf94a8a6381_0_70"/>
          <p:cNvSpPr/>
          <p:nvPr/>
        </p:nvSpPr>
        <p:spPr>
          <a:xfrm>
            <a:off x="3999204" y="4266808"/>
            <a:ext cx="1180500" cy="27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0" rIns="91424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50" b="1">
                <a:solidFill>
                  <a:srgbClr val="53585b"/>
                </a:solidFill>
                <a:latin typeface="맑은 고딕"/>
                <a:ea typeface="맑은 고딕"/>
                <a:cs typeface="맑은 고딕"/>
                <a:sym typeface="맑은 고딕"/>
              </a:rPr>
              <a:t>보관함 거래</a:t>
            </a:r>
            <a:endParaRPr/>
          </a:p>
        </p:txBody>
      </p:sp>
      <p:sp>
        <p:nvSpPr>
          <p:cNvPr id="260" name="Google Shape;260;gf94a8a6381_0_70"/>
          <p:cNvSpPr txBox="1"/>
          <p:nvPr/>
        </p:nvSpPr>
        <p:spPr>
          <a:xfrm>
            <a:off x="1600075" y="1775925"/>
            <a:ext cx="1613474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 b="1" i="1" u="sng">
                <a:latin typeface="맑은 고딕"/>
                <a:ea typeface="맑은 고딕"/>
                <a:cs typeface="맑은 고딕"/>
                <a:sym typeface="맑은 고딕"/>
              </a:rPr>
              <a:t>중고거래, 비대면화</a:t>
            </a:r>
            <a:endParaRPr sz="1200" b="1" i="1" u="sng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261" name="Google Shape;261;gf94a8a6381_0_70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6441025" y="2145225"/>
            <a:ext cx="1770300" cy="17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f94a8a6381_0_70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9353775" y="2214713"/>
            <a:ext cx="1631325" cy="16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f94a8a6381_0_70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3651113" y="2145225"/>
            <a:ext cx="1770300" cy="17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gf36d9d69c1_2_71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269" name="Google Shape;269;gf36d9d69c1_2_71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270" name="Google Shape;270;gf36d9d69c1_2_71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1" name="Google Shape;271;gf36d9d69c1_2_71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272" name="Google Shape;272;gf36d9d69c1_2_71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3" name="Google Shape;273;gf36d9d69c1_2_71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274" name="Google Shape;274;gf36d9d69c1_2_71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" name="Google Shape;275;gf36d9d69c1_2_71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" name="Google Shape;276;gf36d9d69c1_2_71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7" name="Google Shape;277;gf36d9d69c1_2_71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78" name="Google Shape;278;gf36d9d69c1_2_71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개발과정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1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프로젝트 로드맵</a:t>
              </a:r>
              <a:endParaRPr sz="25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279" name="Google Shape;279;gf36d9d69c1_2_71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280" name="Google Shape;280;gf36d9d69c1_2_71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281" name="Google Shape;281;gf36d9d69c1_2_71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282" name="Google Shape;282;gf36d9d69c1_2_71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283" name="Google Shape;283;gf36d9d69c1_2_71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284" name="Google Shape;284;gf36d9d69c1_2_71"/>
          <p:cNvSpPr/>
          <p:nvPr/>
        </p:nvSpPr>
        <p:spPr>
          <a:xfrm>
            <a:off x="4112047" y="4580505"/>
            <a:ext cx="897600" cy="897600"/>
          </a:xfrm>
          <a:prstGeom prst="ellipse">
            <a:avLst/>
          </a:prstGeom>
          <a:noFill/>
          <a:ln w="2540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5" name="Google Shape;285;gf36d9d69c1_2_71"/>
          <p:cNvSpPr/>
          <p:nvPr/>
        </p:nvSpPr>
        <p:spPr>
          <a:xfrm>
            <a:off x="3949160" y="4417618"/>
            <a:ext cx="1223400" cy="1223400"/>
          </a:xfrm>
          <a:prstGeom prst="arc">
            <a:avLst>
              <a:gd name="adj1" fmla="val 18838228"/>
              <a:gd name="adj2" fmla="val 5467610"/>
            </a:avLst>
          </a:prstGeom>
          <a:noFill/>
          <a:ln w="3810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6" name="Google Shape;286;gf36d9d69c1_2_71"/>
          <p:cNvSpPr/>
          <p:nvPr/>
        </p:nvSpPr>
        <p:spPr>
          <a:xfrm>
            <a:off x="4794599" y="3531636"/>
            <a:ext cx="1223400" cy="1223400"/>
          </a:xfrm>
          <a:prstGeom prst="arc">
            <a:avLst>
              <a:gd name="adj1" fmla="val 7984670"/>
              <a:gd name="adj2" fmla="val 18578390"/>
            </a:avLst>
          </a:prstGeom>
          <a:noFill/>
          <a:ln w="3810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7" name="Google Shape;287;gf36d9d69c1_2_71"/>
          <p:cNvSpPr/>
          <p:nvPr/>
        </p:nvSpPr>
        <p:spPr>
          <a:xfrm>
            <a:off x="4957486" y="3694523"/>
            <a:ext cx="897600" cy="897600"/>
          </a:xfrm>
          <a:prstGeom prst="ellipse">
            <a:avLst/>
          </a:prstGeom>
          <a:solidFill>
            <a:srgbClr val="53585b"/>
          </a:solidFill>
          <a:ln w="25400" cap="flat" cmpd="sng">
            <a:solidFill>
              <a:srgbClr val="53585b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8" name="Google Shape;288;gf36d9d69c1_2_71"/>
          <p:cNvSpPr/>
          <p:nvPr/>
        </p:nvSpPr>
        <p:spPr>
          <a:xfrm>
            <a:off x="5576327" y="2592427"/>
            <a:ext cx="1223400" cy="1223400"/>
          </a:xfrm>
          <a:prstGeom prst="arc">
            <a:avLst>
              <a:gd name="adj1" fmla="val 18838228"/>
              <a:gd name="adj2" fmla="val 7846142"/>
            </a:avLst>
          </a:prstGeom>
          <a:noFill/>
          <a:ln w="3810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89" name="Google Shape;289;gf36d9d69c1_2_71"/>
          <p:cNvSpPr/>
          <p:nvPr/>
        </p:nvSpPr>
        <p:spPr>
          <a:xfrm>
            <a:off x="5741594" y="2755314"/>
            <a:ext cx="897600" cy="897600"/>
          </a:xfrm>
          <a:prstGeom prst="ellipse">
            <a:avLst/>
          </a:prstGeom>
          <a:solidFill>
            <a:srgbClr val="88e0d0"/>
          </a:solidFill>
          <a:ln w="2540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90" name="Google Shape;290;gf36d9d69c1_2_71"/>
          <p:cNvSpPr/>
          <p:nvPr/>
        </p:nvSpPr>
        <p:spPr>
          <a:xfrm>
            <a:off x="6436400" y="1722204"/>
            <a:ext cx="1223400" cy="1223400"/>
          </a:xfrm>
          <a:prstGeom prst="arc">
            <a:avLst>
              <a:gd name="adj1" fmla="val 7984670"/>
              <a:gd name="adj2" fmla="val 16340036"/>
            </a:avLst>
          </a:prstGeom>
          <a:noFill/>
          <a:ln w="3810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291" name="Google Shape;291;gf36d9d69c1_2_71"/>
          <p:cNvCxnSpPr/>
          <p:nvPr/>
        </p:nvCxnSpPr>
        <p:spPr>
          <a:xfrm>
            <a:off x="7048097" y="1722204"/>
            <a:ext cx="3600000" cy="0"/>
          </a:xfrm>
          <a:prstGeom prst="straightConnector1">
            <a:avLst/>
          </a:prstGeom>
          <a:noFill/>
          <a:ln w="38100" cap="flat" cmpd="sng">
            <a:solidFill>
              <a:srgbClr val="88e0d0"/>
            </a:solidFill>
            <a:prstDash val="solid"/>
            <a:miter/>
            <a:headEnd w="sm" len="sm"/>
            <a:tailEnd type="stealth" w="med" len="med"/>
          </a:ln>
        </p:spPr>
      </p:cxnSp>
      <p:cxnSp>
        <p:nvCxnSpPr>
          <p:cNvPr id="292" name="Google Shape;292;gf36d9d69c1_2_71"/>
          <p:cNvCxnSpPr/>
          <p:nvPr/>
        </p:nvCxnSpPr>
        <p:spPr>
          <a:xfrm>
            <a:off x="960857" y="5641013"/>
            <a:ext cx="3600000" cy="0"/>
          </a:xfrm>
          <a:prstGeom prst="straightConnector1">
            <a:avLst/>
          </a:prstGeom>
          <a:noFill/>
          <a:ln w="3810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293" name="Google Shape;293;gf36d9d69c1_2_71"/>
          <p:cNvSpPr/>
          <p:nvPr/>
        </p:nvSpPr>
        <p:spPr>
          <a:xfrm>
            <a:off x="6599286" y="1885091"/>
            <a:ext cx="897600" cy="8976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53585b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94" name="Google Shape;294;gf36d9d69c1_2_71"/>
          <p:cNvSpPr/>
          <p:nvPr/>
        </p:nvSpPr>
        <p:spPr>
          <a:xfrm>
            <a:off x="7054826" y="3297682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착수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계획 절차에 맞게 각 기술 개발 시행</a:t>
            </a:r>
            <a:endParaRPr/>
          </a:p>
        </p:txBody>
      </p:sp>
      <p:sp>
        <p:nvSpPr>
          <p:cNvPr id="295" name="Google Shape;295;gf36d9d69c1_2_71"/>
          <p:cNvSpPr/>
          <p:nvPr/>
        </p:nvSpPr>
        <p:spPr>
          <a:xfrm>
            <a:off x="5357825" y="5041400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관련 정보 수집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  프로젝트 추진 이유를 바탕으로 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  필요한 기능 및 정보 수집</a:t>
            </a: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96" name="Google Shape;296;gf36d9d69c1_2_71"/>
          <p:cNvSpPr/>
          <p:nvPr/>
        </p:nvSpPr>
        <p:spPr>
          <a:xfrm>
            <a:off x="853323" y="3462731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계획 수립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프론트엔드, 백엔드, 서버 구성환경, 스키마 등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개발에 필요한 계획 수립</a:t>
            </a: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97" name="Google Shape;297;gf36d9d69c1_2_71"/>
          <p:cNvSpPr/>
          <p:nvPr/>
        </p:nvSpPr>
        <p:spPr>
          <a:xfrm>
            <a:off x="2292482" y="1667191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완료 후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서비스 배포 및 기능 검수 진행</a:t>
            </a:r>
            <a:endParaRPr/>
          </a:p>
        </p:txBody>
      </p:sp>
      <p:sp>
        <p:nvSpPr>
          <p:cNvPr id="298" name="Google Shape;298;gf36d9d69c1_2_71"/>
          <p:cNvSpPr/>
          <p:nvPr/>
        </p:nvSpPr>
        <p:spPr>
          <a:xfrm rot="18002188">
            <a:off x="4771076" y="3707524"/>
            <a:ext cx="146239" cy="126070"/>
          </a:xfrm>
          <a:prstGeom prst="triangle">
            <a:avLst>
              <a:gd name="adj" fmla="val 50000"/>
            </a:avLst>
          </a:prstGeom>
          <a:solidFill>
            <a:srgbClr val="88e0d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299" name="Google Shape;299;gf36d9d69c1_2_71"/>
          <p:cNvSpPr/>
          <p:nvPr/>
        </p:nvSpPr>
        <p:spPr>
          <a:xfrm rot="7202188">
            <a:off x="6718607" y="3468580"/>
            <a:ext cx="146239" cy="126070"/>
          </a:xfrm>
          <a:prstGeom prst="triangle">
            <a:avLst>
              <a:gd name="adj" fmla="val 50000"/>
            </a:avLst>
          </a:prstGeom>
          <a:solidFill>
            <a:srgbClr val="88e0d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00" name="Google Shape;300;gf36d9d69c1_2_71"/>
          <p:cNvSpPr/>
          <p:nvPr/>
        </p:nvSpPr>
        <p:spPr>
          <a:xfrm rot="7202188">
            <a:off x="5089678" y="5252184"/>
            <a:ext cx="146239" cy="126070"/>
          </a:xfrm>
          <a:prstGeom prst="triangle">
            <a:avLst>
              <a:gd name="adj" fmla="val 50000"/>
            </a:avLst>
          </a:prstGeom>
          <a:solidFill>
            <a:srgbClr val="88e0d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01" name="Google Shape;301;gf36d9d69c1_2_71"/>
          <p:cNvSpPr/>
          <p:nvPr/>
        </p:nvSpPr>
        <p:spPr>
          <a:xfrm rot="18002188">
            <a:off x="6396077" y="1942346"/>
            <a:ext cx="146239" cy="126070"/>
          </a:xfrm>
          <a:prstGeom prst="triangle">
            <a:avLst>
              <a:gd name="adj" fmla="val 50000"/>
            </a:avLst>
          </a:prstGeom>
          <a:solidFill>
            <a:srgbClr val="88e0d0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302" name="Google Shape;302;gf36d9d69c1_2_71"/>
          <p:cNvGrpSpPr/>
          <p:nvPr/>
        </p:nvGrpSpPr>
        <p:grpSpPr>
          <a:xfrm rot="0">
            <a:off x="4457625" y="4836308"/>
            <a:ext cx="323875" cy="358973"/>
            <a:chOff x="4006850" y="1601788"/>
            <a:chExt cx="322264" cy="357187"/>
          </a:xfrm>
        </p:grpSpPr>
        <p:sp>
          <p:nvSpPr>
            <p:cNvPr id="303" name="Google Shape;303;gf36d9d69c1_2_71"/>
            <p:cNvSpPr/>
            <p:nvPr/>
          </p:nvSpPr>
          <p:spPr>
            <a:xfrm>
              <a:off x="4125913" y="1674813"/>
              <a:ext cx="141288" cy="109539"/>
            </a:xfrm>
            <a:custGeom>
              <a:avLst/>
              <a:gdLst/>
              <a:rect l="l" t="t" r="r" b="b"/>
              <a:pathLst>
                <a:path w="1255" h="963" extrusionOk="0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04" name="Google Shape;304;gf36d9d69c1_2_71"/>
            <p:cNvSpPr/>
            <p:nvPr/>
          </p:nvSpPr>
          <p:spPr>
            <a:xfrm>
              <a:off x="4006850" y="1725613"/>
              <a:ext cx="234949" cy="233362"/>
            </a:xfrm>
            <a:custGeom>
              <a:avLst/>
              <a:gdLst/>
              <a:rect l="l" t="t" r="r" b="b"/>
              <a:pathLst>
                <a:path w="2072" h="2058" extrusionOk="0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05" name="Google Shape;305;gf36d9d69c1_2_71"/>
            <p:cNvSpPr/>
            <p:nvPr/>
          </p:nvSpPr>
          <p:spPr>
            <a:xfrm>
              <a:off x="4191000" y="1716088"/>
              <a:ext cx="111126" cy="141287"/>
            </a:xfrm>
            <a:custGeom>
              <a:avLst/>
              <a:gdLst/>
              <a:rect l="l" t="t" r="r" b="b"/>
              <a:pathLst>
                <a:path w="984" h="1236" extrusionOk="0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06" name="Google Shape;306;gf36d9d69c1_2_71"/>
            <p:cNvSpPr/>
            <p:nvPr/>
          </p:nvSpPr>
          <p:spPr>
            <a:xfrm>
              <a:off x="4267200" y="1601788"/>
              <a:ext cx="61914" cy="114300"/>
            </a:xfrm>
            <a:custGeom>
              <a:avLst/>
              <a:gdLst/>
              <a:rect l="l" t="t" r="r" b="b"/>
              <a:pathLst>
                <a:path w="546" h="1016" extrusionOk="0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07" name="Google Shape;307;gf36d9d69c1_2_71"/>
            <p:cNvSpPr/>
            <p:nvPr/>
          </p:nvSpPr>
          <p:spPr>
            <a:xfrm>
              <a:off x="4211638" y="1727200"/>
              <a:ext cx="41275" cy="39688"/>
            </a:xfrm>
            <a:custGeom>
              <a:avLst/>
              <a:gdLst/>
              <a:rect l="l" t="t" r="r" b="b"/>
              <a:pathLst>
                <a:path w="366" h="351" extrusionOk="0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08" name="Google Shape;308;gf36d9d69c1_2_71"/>
          <p:cNvSpPr/>
          <p:nvPr/>
        </p:nvSpPr>
        <p:spPr>
          <a:xfrm>
            <a:off x="6890816" y="2186393"/>
            <a:ext cx="319811" cy="283538"/>
          </a:xfrm>
          <a:custGeom>
            <a:avLst/>
            <a:gdLst/>
            <a:rect l="l" t="t" r="r" b="b"/>
            <a:pathLst>
              <a:path w="3491" h="3097" extrusionOk="0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53585b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09" name="Google Shape;309;gf36d9d69c1_2_71"/>
          <p:cNvSpPr/>
          <p:nvPr/>
        </p:nvSpPr>
        <p:spPr>
          <a:xfrm>
            <a:off x="6050055" y="3010848"/>
            <a:ext cx="314850" cy="386555"/>
          </a:xfrm>
          <a:custGeom>
            <a:avLst/>
            <a:gdLst/>
            <a:rect l="l" t="t" r="r" b="b"/>
            <a:pathLst>
              <a:path w="2831" h="3472" extrusionOk="0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10" name="Google Shape;310;gf36d9d69c1_2_71"/>
          <p:cNvSpPr/>
          <p:nvPr/>
        </p:nvSpPr>
        <p:spPr>
          <a:xfrm>
            <a:off x="5308875" y="3992974"/>
            <a:ext cx="177664" cy="298814"/>
          </a:xfrm>
          <a:custGeom>
            <a:avLst/>
            <a:gd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gf930a92758_0_80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316" name="Google Shape;316;gf930a92758_0_80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317;gf930a92758_0_80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8" name="Google Shape;318;gf930a92758_0_80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319" name="Google Shape;319;gf930a92758_0_80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0" name="Google Shape;320;gf930a92758_0_80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321" name="Google Shape;321;gf930a92758_0_80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gf930a92758_0_80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gf930a92758_0_80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gf930a92758_0_80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25" name="Google Shape;325;gf930a92758_0_80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개발과정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관련 정보 수집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326" name="Google Shape;326;gf930a92758_0_80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327" name="Google Shape;327;gf930a92758_0_80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328" name="Google Shape;328;gf930a92758_0_80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329" name="Google Shape;329;gf930a92758_0_80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330" name="Google Shape;330;gf930a92758_0_80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31" name="Google Shape;331;gf930a92758_0_80"/>
          <p:cNvSpPr/>
          <p:nvPr/>
        </p:nvSpPr>
        <p:spPr>
          <a:xfrm>
            <a:off x="475072" y="1349780"/>
            <a:ext cx="897600" cy="897600"/>
          </a:xfrm>
          <a:prstGeom prst="ellipse">
            <a:avLst/>
          </a:prstGeom>
          <a:noFill/>
          <a:ln w="25400" cap="flat" cmpd="sng">
            <a:solidFill>
              <a:srgbClr val="88e0d0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32" name="Google Shape;332;gf930a92758_0_80"/>
          <p:cNvSpPr/>
          <p:nvPr/>
        </p:nvSpPr>
        <p:spPr>
          <a:xfrm>
            <a:off x="1653150" y="1361925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관련 정보 수집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  프로젝트 추진 이유를 바탕으로 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  필요한 기능 및 정보 수집</a:t>
            </a: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grpSp>
        <p:nvGrpSpPr>
          <p:cNvPr id="333" name="Google Shape;333;gf930a92758_0_80"/>
          <p:cNvGrpSpPr/>
          <p:nvPr/>
        </p:nvGrpSpPr>
        <p:grpSpPr>
          <a:xfrm rot="0">
            <a:off x="820650" y="1605583"/>
            <a:ext cx="323875" cy="358973"/>
            <a:chOff x="4006850" y="1601788"/>
            <a:chExt cx="322264" cy="357187"/>
          </a:xfrm>
        </p:grpSpPr>
        <p:sp>
          <p:nvSpPr>
            <p:cNvPr id="334" name="Google Shape;334;gf930a92758_0_80"/>
            <p:cNvSpPr/>
            <p:nvPr/>
          </p:nvSpPr>
          <p:spPr>
            <a:xfrm>
              <a:off x="4125913" y="1674813"/>
              <a:ext cx="141288" cy="109539"/>
            </a:xfrm>
            <a:custGeom>
              <a:avLst/>
              <a:gdLst/>
              <a:rect l="l" t="t" r="r" b="b"/>
              <a:pathLst>
                <a:path w="1255" h="963" extrusionOk="0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35" name="Google Shape;335;gf930a92758_0_80"/>
            <p:cNvSpPr/>
            <p:nvPr/>
          </p:nvSpPr>
          <p:spPr>
            <a:xfrm>
              <a:off x="4006850" y="1725613"/>
              <a:ext cx="234949" cy="233362"/>
            </a:xfrm>
            <a:custGeom>
              <a:avLst/>
              <a:gdLst/>
              <a:rect l="l" t="t" r="r" b="b"/>
              <a:pathLst>
                <a:path w="2072" h="2058" extrusionOk="0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36" name="Google Shape;336;gf930a92758_0_80"/>
            <p:cNvSpPr/>
            <p:nvPr/>
          </p:nvSpPr>
          <p:spPr>
            <a:xfrm>
              <a:off x="4191000" y="1716088"/>
              <a:ext cx="111126" cy="141287"/>
            </a:xfrm>
            <a:custGeom>
              <a:avLst/>
              <a:gdLst/>
              <a:rect l="l" t="t" r="r" b="b"/>
              <a:pathLst>
                <a:path w="984" h="1236" extrusionOk="0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37" name="Google Shape;337;gf930a92758_0_80"/>
            <p:cNvSpPr/>
            <p:nvPr/>
          </p:nvSpPr>
          <p:spPr>
            <a:xfrm>
              <a:off x="4267200" y="1601788"/>
              <a:ext cx="61914" cy="114300"/>
            </a:xfrm>
            <a:custGeom>
              <a:avLst/>
              <a:gdLst/>
              <a:rect l="l" t="t" r="r" b="b"/>
              <a:pathLst>
                <a:path w="546" h="1016" extrusionOk="0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38" name="Google Shape;338;gf930a92758_0_80"/>
            <p:cNvSpPr/>
            <p:nvPr/>
          </p:nvSpPr>
          <p:spPr>
            <a:xfrm>
              <a:off x="4211638" y="1727200"/>
              <a:ext cx="41275" cy="39688"/>
            </a:xfrm>
            <a:custGeom>
              <a:avLst/>
              <a:gdLst/>
              <a:rect l="l" t="t" r="r" b="b"/>
              <a:pathLst>
                <a:path w="366" h="351" extrusionOk="0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88e0d0"/>
            </a:solidFill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pic>
        <p:nvPicPr>
          <p:cNvPr id="339" name="Google Shape;339;gf930a92758_0_80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8106650" y="2268563"/>
            <a:ext cx="3305400" cy="2051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340" name="Google Shape;340;gf930a92758_0_80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4526138" y="2062688"/>
            <a:ext cx="3236400" cy="248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pic>
        <p:nvPicPr>
          <p:cNvPr id="341" name="Google Shape;341;gf930a92758_0_80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4812725" y="4834613"/>
            <a:ext cx="6243300" cy="1237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</p:pic>
      <p:sp>
        <p:nvSpPr>
          <p:cNvPr id="342" name="Google Shape;342;gf930a92758_0_80"/>
          <p:cNvSpPr/>
          <p:nvPr/>
        </p:nvSpPr>
        <p:spPr>
          <a:xfrm>
            <a:off x="582050" y="2932850"/>
            <a:ext cx="3600000" cy="257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중고 플랫폼 분석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중고나라</a:t>
            </a:r>
            <a:endParaRPr lang="en-US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당근마켓</a:t>
            </a:r>
            <a:endParaRPr lang="en-US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번개장터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운영했었던 플랫폼들 분석 &amp; 확인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공군 00마켓</a:t>
            </a:r>
            <a:endParaRPr lang="en-US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인트라넷 내 게시판</a:t>
            </a:r>
            <a:endParaRPr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0bcd9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gf930a92758_0_268"/>
          <p:cNvGrpSpPr/>
          <p:nvPr/>
        </p:nvGrpSpPr>
        <p:grpSpPr>
          <a:xfrm rot="0">
            <a:off x="0" y="0"/>
            <a:ext cx="12192000" cy="6858000"/>
            <a:chOff x="0" y="0"/>
            <a:chExt cx="12192000" cy="6858000"/>
          </a:xfrm>
        </p:grpSpPr>
        <p:sp>
          <p:nvSpPr>
            <p:cNvPr id="348" name="Google Shape;348;gf930a92758_0_268"/>
            <p:cNvSpPr/>
            <p:nvPr/>
          </p:nvSpPr>
          <p:spPr>
            <a:xfrm>
              <a:off x="0" y="0"/>
              <a:ext cx="12192000" cy="6858000"/>
            </a:xfrm>
            <a:prstGeom prst="rtTriangle">
              <a:avLst/>
            </a:prstGeom>
            <a:solidFill>
              <a:schemeClr val="lt1">
                <a:alpha val="21960"/>
              </a:schemeClr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49" name="Google Shape;349;gf930a92758_0_268"/>
            <p:cNvSpPr/>
            <p:nvPr/>
          </p:nvSpPr>
          <p:spPr>
            <a:xfrm>
              <a:off x="191999" y="199622"/>
              <a:ext cx="11808000" cy="6477000"/>
            </a:xfrm>
            <a:prstGeom prst="roundRect">
              <a:avLst>
                <a:gd name="adj" fmla="val 3178"/>
              </a:avLst>
            </a:prstGeom>
            <a:solidFill>
              <a:schemeClr val="lt1"/>
            </a:solidFill>
            <a:ln w="34925" cap="flat" cmpd="sng">
              <a:solidFill>
                <a:srgbClr val="33c072"/>
              </a:solidFill>
              <a:prstDash val="solid"/>
              <a:miter/>
              <a:headEnd w="sm" len="sm"/>
              <a:tailEnd w="sm" len="sm"/>
            </a:ln>
            <a:effectLst>
              <a:outerShdw dist="50800" dir="2700000" algn="t" rotWithShape="0">
                <a:srgbClr val="000000">
                  <a:alpha val="29800"/>
                </a:srgbClr>
              </a:outerShdw>
            </a:effectLst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36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gf930a92758_0_268"/>
            <p:cNvGrpSpPr/>
            <p:nvPr/>
          </p:nvGrpSpPr>
          <p:grpSpPr>
            <a:xfrm rot="0">
              <a:off x="11702838" y="1430406"/>
              <a:ext cx="142200" cy="4896061"/>
              <a:chOff x="11702838" y="858913"/>
              <a:chExt cx="142200" cy="5705700"/>
            </a:xfrm>
          </p:grpSpPr>
          <p:sp>
            <p:nvSpPr>
              <p:cNvPr id="351" name="Google Shape;351;gf930a92758_0_268"/>
              <p:cNvSpPr/>
              <p:nvPr/>
            </p:nvSpPr>
            <p:spPr>
              <a:xfrm>
                <a:off x="11734246" y="858913"/>
                <a:ext cx="79200" cy="5705700"/>
              </a:xfrm>
              <a:prstGeom prst="roundRect">
                <a:avLst>
                  <a:gd name="adj" fmla="val 50000"/>
                </a:avLst>
              </a:prstGeom>
              <a:solidFill>
                <a:schemeClr val="dk1">
                  <a:alpha val="6670"/>
                </a:schemeClr>
              </a:solidFill>
              <a:ln>
                <a:noFill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3600" b="1" i="0" u="none" strike="noStrike" cap="non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2" name="Google Shape;352;gf930a92758_0_268"/>
              <p:cNvGrpSpPr/>
              <p:nvPr/>
            </p:nvGrpSpPr>
            <p:grpSpPr>
              <a:xfrm rot="0">
                <a:off x="11702838" y="4676335"/>
                <a:ext cx="142200" cy="388500"/>
                <a:chOff x="11702838" y="4771585"/>
                <a:chExt cx="142200" cy="388500"/>
              </a:xfrm>
            </p:grpSpPr>
            <p:sp>
              <p:nvSpPr>
                <p:cNvPr id="353" name="Google Shape;353;gf930a92758_0_268"/>
                <p:cNvSpPr/>
                <p:nvPr/>
              </p:nvSpPr>
              <p:spPr>
                <a:xfrm>
                  <a:off x="11702838" y="4771585"/>
                  <a:ext cx="142200" cy="3885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gf930a92758_0_268"/>
                <p:cNvSpPr/>
                <p:nvPr/>
              </p:nvSpPr>
              <p:spPr>
                <a:xfrm>
                  <a:off x="11726590" y="4859623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gf930a92758_0_268"/>
                <p:cNvSpPr/>
                <p:nvPr/>
              </p:nvSpPr>
              <p:spPr>
                <a:xfrm>
                  <a:off x="11726590" y="4944497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gf930a92758_0_268"/>
                <p:cNvSpPr/>
                <p:nvPr/>
              </p:nvSpPr>
              <p:spPr>
                <a:xfrm>
                  <a:off x="11726590" y="5029370"/>
                  <a:ext cx="981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36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57" name="Google Shape;357;gf930a92758_0_268"/>
            <p:cNvSpPr/>
            <p:nvPr/>
          </p:nvSpPr>
          <p:spPr>
            <a:xfrm>
              <a:off x="263639" y="277461"/>
              <a:ext cx="11664600" cy="787200"/>
            </a:xfrm>
            <a:prstGeom prst="round2SameRect">
              <a:avLst>
                <a:gd name="adj1" fmla="val 22575"/>
                <a:gd name="adj2" fmla="val 14519"/>
              </a:avLst>
            </a:prstGeom>
            <a:solidFill>
              <a:srgbClr val="f2f2f2"/>
            </a:solidFill>
            <a:ln>
              <a:noFill/>
            </a:ln>
          </p:spPr>
          <p:txBody>
            <a:bodyPr wrap="square" lIns="91424" tIns="0" rIns="91424" bIns="684000" anchor="t" anchorCtr="0">
              <a:noAutofit/>
            </a:bodyPr>
            <a:lstStyle/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200" b="1">
                  <a:solidFill>
                    <a:srgbClr val="595959"/>
                  </a:solidFill>
                  <a:latin typeface="맑은 고딕"/>
                  <a:ea typeface="맑은 고딕"/>
                </a:rPr>
                <a:t>개발과정</a:t>
              </a:r>
              <a:endParaRPr lang="en-US" sz="3200" b="1">
                <a:solidFill>
                  <a:srgbClr val="595959"/>
                </a:solidFill>
                <a:latin typeface="맑은 고딕"/>
                <a:ea typeface="맑은 고딕"/>
              </a:endParaRPr>
            </a:p>
            <a:p>
              <a:pPr marL="914400" marR="0" lvl="2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10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 </a:t>
              </a:r>
              <a:r>
                <a:rPr lang="en-US" sz="1200">
                  <a:solidFill>
                    <a:srgbClr val="7f7f7f"/>
                  </a:solidFill>
                  <a:latin typeface="맑은 고딕"/>
                  <a:ea typeface="맑은 고딕"/>
                  <a:cs typeface="맑은 고딕"/>
                  <a:sym typeface="맑은 고딕"/>
                </a:rPr>
                <a:t>개발 계획 수립</a:t>
              </a:r>
              <a:endParaRPr lang="en-US" sz="1200">
                <a:solidFill>
                  <a:srgbClr val="7f7f7f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2400" b="0" i="0" u="none" strike="noStrike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grpSp>
          <p:nvGrpSpPr>
            <p:cNvPr id="358" name="Google Shape;358;gf930a92758_0_268"/>
            <p:cNvGrpSpPr/>
            <p:nvPr/>
          </p:nvGrpSpPr>
          <p:grpSpPr>
            <a:xfrm rot="0">
              <a:off x="543083" y="430671"/>
              <a:ext cx="476079" cy="476079"/>
              <a:chOff x="11351263" y="55126"/>
              <a:chExt cx="519000" cy="519000"/>
            </a:xfrm>
          </p:grpSpPr>
          <p:sp>
            <p:nvSpPr>
              <p:cNvPr id="359" name="Google Shape;359;gf930a92758_0_268"/>
              <p:cNvSpPr/>
              <p:nvPr/>
            </p:nvSpPr>
            <p:spPr>
              <a:xfrm>
                <a:off x="11351263" y="55126"/>
                <a:ext cx="519000" cy="519000"/>
              </a:xfrm>
              <a:prstGeom prst="ellipse">
                <a:avLst/>
              </a:prstGeom>
              <a:solidFill>
                <a:srgbClr val="00b0f0"/>
              </a:solidFill>
              <a:ln w="158750" cap="flat" cmpd="sng">
                <a:solidFill>
                  <a:srgbClr val="00b0f0">
                    <a:alpha val="43920"/>
                  </a:srgbClr>
                </a:solidFill>
                <a:prstDash val="solid"/>
                <a:miter/>
                <a:headEnd w="sm" len="sm"/>
                <a:tailEnd w="sm" len="sm"/>
              </a:ln>
            </p:spPr>
            <p:txBody>
              <a:bodyPr wrap="square" lIns="91424" tIns="45700" rIns="91424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 b="0" i="0" u="none" strike="noStrike" cap="none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  <a:sym typeface="맑은 고딕"/>
                </a:endParaRPr>
              </a:p>
            </p:txBody>
          </p:sp>
          <p:grpSp>
            <p:nvGrpSpPr>
              <p:cNvPr id="360" name="Google Shape;360;gf930a92758_0_268"/>
              <p:cNvGrpSpPr/>
              <p:nvPr/>
            </p:nvGrpSpPr>
            <p:grpSpPr>
              <a:xfrm rot="0">
                <a:off x="11427084" y="130923"/>
                <a:ext cx="367130" cy="367130"/>
                <a:chOff x="1651388" y="2172798"/>
                <a:chExt cx="1083300" cy="1083300"/>
              </a:xfrm>
            </p:grpSpPr>
            <p:sp>
              <p:nvSpPr>
                <p:cNvPr id="361" name="Google Shape;361;gf930a92758_0_268"/>
                <p:cNvSpPr/>
                <p:nvPr/>
              </p:nvSpPr>
              <p:spPr>
                <a:xfrm>
                  <a:off x="1651388" y="2172798"/>
                  <a:ext cx="1083300" cy="10833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wrap="square" lIns="91424" tIns="45700" rIns="91424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200" b="1" i="0" u="none" strike="noStrike" cap="none">
                    <a:solidFill>
                      <a:srgbClr val="ffffff"/>
                    </a:solidFill>
                    <a:latin typeface="맑은 고딕"/>
                    <a:ea typeface="맑은 고딕"/>
                    <a:cs typeface="맑은 고딕"/>
                    <a:sym typeface="맑은 고딕"/>
                  </a:endParaRPr>
                </a:p>
              </p:txBody>
            </p:sp>
            <p:pic>
              <p:nvPicPr>
                <p:cNvPr id="362" name="Google Shape;362;gf930a92758_0_268"/>
                <p:cNvPicPr/>
                <p:nvPr/>
              </p:nvPicPr>
              <p:blipFill rotWithShape="1">
                <a:blip r:embed="rId3">
                  <a:alphaModFix/>
                </a:blip>
                <a:srcRect/>
                <a:stretch>
                  <a:fillRect/>
                </a:stretch>
              </p:blipFill>
              <p:spPr>
                <a:xfrm>
                  <a:off x="1799711" y="2321121"/>
                  <a:ext cx="786521" cy="7865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363" name="Google Shape;363;gf930a92758_0_268"/>
          <p:cNvSpPr/>
          <p:nvPr/>
        </p:nvSpPr>
        <p:spPr>
          <a:xfrm>
            <a:off x="4212686" y="1187148"/>
            <a:ext cx="897600" cy="897600"/>
          </a:xfrm>
          <a:prstGeom prst="ellipse">
            <a:avLst/>
          </a:prstGeom>
          <a:solidFill>
            <a:srgbClr val="53585b"/>
          </a:solidFill>
          <a:ln w="25400" cap="flat" cmpd="sng">
            <a:solidFill>
              <a:srgbClr val="53585b"/>
            </a:solidFill>
            <a:prstDash val="solid"/>
            <a:miter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rgbClr val="ffffff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64" name="Google Shape;364;gf930a92758_0_268"/>
          <p:cNvSpPr/>
          <p:nvPr/>
        </p:nvSpPr>
        <p:spPr>
          <a:xfrm>
            <a:off x="321348" y="1199306"/>
            <a:ext cx="3600000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 계획 수립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프론트엔드, 백엔드, 서버 구성환경, 스키마 등</a:t>
            </a:r>
            <a:endParaRPr lang="en-US"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2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개발에 필요한 계획 수립</a:t>
            </a:r>
            <a:endParaRPr sz="12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65" name="Google Shape;365;gf930a92758_0_268"/>
          <p:cNvSpPr/>
          <p:nvPr/>
        </p:nvSpPr>
        <p:spPr>
          <a:xfrm>
            <a:off x="4572638" y="1526424"/>
            <a:ext cx="177664" cy="298814"/>
          </a:xfrm>
          <a:custGeom>
            <a:avLst/>
            <a:gd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66" name="Google Shape;366;gf930a92758_0_268"/>
          <p:cNvSpPr/>
          <p:nvPr/>
        </p:nvSpPr>
        <p:spPr>
          <a:xfrm>
            <a:off x="406250" y="2302125"/>
            <a:ext cx="6712800" cy="405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367" name="Google Shape;367;gf930a92758_0_26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786450" y="4088188"/>
            <a:ext cx="2135474" cy="186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f930a92758_0_26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606225" y="3321102"/>
            <a:ext cx="1848551" cy="1428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f930a92758_0_268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590025" y="3677313"/>
            <a:ext cx="1517975" cy="242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f930a92758_0_268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2527263" y="4890950"/>
            <a:ext cx="2006475" cy="134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f930a92758_0_268"/>
          <p:cNvSpPr/>
          <p:nvPr/>
        </p:nvSpPr>
        <p:spPr>
          <a:xfrm>
            <a:off x="492400" y="2362175"/>
            <a:ext cx="4257902" cy="873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개발계획수립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Flow Chart / 기능 Tree 작성 / WBS 작성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DB 스키마 작성</a:t>
            </a:r>
            <a:endParaRPr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372" name="Google Shape;372;gf930a92758_0_268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7735675" y="1912300"/>
            <a:ext cx="3649200" cy="358740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</p:pic>
      <p:sp>
        <p:nvSpPr>
          <p:cNvPr id="373" name="Google Shape;373;gf930a92758_0_268"/>
          <p:cNvSpPr/>
          <p:nvPr/>
        </p:nvSpPr>
        <p:spPr>
          <a:xfrm>
            <a:off x="7760275" y="5646175"/>
            <a:ext cx="3600000" cy="669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별도의 코드서버 구축 &amp; 활용</a:t>
            </a:r>
            <a:endParaRPr lang="en-US"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25000"/>
              <a:buFont typeface="맑은 고딕"/>
              <a:buChar char="-"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배포에 용이한 도커 사용</a:t>
            </a:r>
            <a:endParaRPr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374" name="Google Shape;374;gf930a92758_0_268"/>
          <p:cNvSpPr/>
          <p:nvPr/>
        </p:nvSpPr>
        <p:spPr>
          <a:xfrm>
            <a:off x="7760275" y="1425200"/>
            <a:ext cx="13998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b="1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서버 환경 구성</a:t>
            </a:r>
            <a:endParaRPr b="1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785</ep:Words>
  <ep:PresentationFormat/>
  <ep:Paragraphs>157</ep:Paragraphs>
  <ep:Slides>20</ep:Slides>
  <ep:Notes>20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7_Office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2021-10-03T04:44:11.000</dcterms:created>
  <dc:creator>조현석</dc:creator>
  <cp:lastModifiedBy>W41602</cp:lastModifiedBy>
  <dcterms:modified xsi:type="dcterms:W3CDTF">2021-10-20T11:10:27.151</dcterms:modified>
  <cp:revision>23</cp:revision>
  <cp:version/>
</cp:coreProperties>
</file>